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2" roundtripDataSignature="AMtx7mgpDOpUtM/PVbC5m3wuSpRDhtg6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32"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1" name="Shape 11"/>
        <p:cNvGrpSpPr/>
        <p:nvPr/>
      </p:nvGrpSpPr>
      <p:grpSpPr>
        <a:xfrm>
          <a:off x="0" y="0"/>
          <a:ext cx="0" cy="0"/>
          <a:chOff x="0" y="0"/>
          <a:chExt cx="0" cy="0"/>
        </a:xfrm>
      </p:grpSpPr>
      <p:sp>
        <p:nvSpPr>
          <p:cNvPr id="12" name="Google Shape;12;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 name="Google Shape;14;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 name="Shape 17"/>
        <p:cNvGrpSpPr/>
        <p:nvPr/>
      </p:nvGrpSpPr>
      <p:grpSpPr>
        <a:xfrm>
          <a:off x="0" y="0"/>
          <a:ext cx="0" cy="0"/>
          <a:chOff x="0" y="0"/>
          <a:chExt cx="0" cy="0"/>
        </a:xfrm>
      </p:grpSpPr>
      <p:sp>
        <p:nvSpPr>
          <p:cNvPr id="18" name="Google Shape;18;p2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0" name="Google Shape;20;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 name="Shape 23"/>
        <p:cNvGrpSpPr/>
        <p:nvPr/>
      </p:nvGrpSpPr>
      <p:grpSpPr>
        <a:xfrm>
          <a:off x="0" y="0"/>
          <a:ext cx="0" cy="0"/>
          <a:chOff x="0" y="0"/>
          <a:chExt cx="0" cy="0"/>
        </a:xfrm>
      </p:grpSpPr>
      <p:sp>
        <p:nvSpPr>
          <p:cNvPr id="24" name="Google Shape;24;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9" name="Shape 29"/>
        <p:cNvGrpSpPr/>
        <p:nvPr/>
      </p:nvGrpSpPr>
      <p:grpSpPr>
        <a:xfrm>
          <a:off x="0" y="0"/>
          <a:ext cx="0" cy="0"/>
          <a:chOff x="0" y="0"/>
          <a:chExt cx="0" cy="0"/>
        </a:xfrm>
      </p:grpSpPr>
      <p:sp>
        <p:nvSpPr>
          <p:cNvPr id="30" name="Google Shape;30;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6" name="Shape 36"/>
        <p:cNvGrpSpPr/>
        <p:nvPr/>
      </p:nvGrpSpPr>
      <p:grpSpPr>
        <a:xfrm>
          <a:off x="0" y="0"/>
          <a:ext cx="0" cy="0"/>
          <a:chOff x="0" y="0"/>
          <a:chExt cx="0" cy="0"/>
        </a:xfrm>
      </p:grpSpPr>
      <p:sp>
        <p:nvSpPr>
          <p:cNvPr id="37" name="Google Shape;37;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5" name="Shape 45"/>
        <p:cNvGrpSpPr/>
        <p:nvPr/>
      </p:nvGrpSpPr>
      <p:grpSpPr>
        <a:xfrm>
          <a:off x="0" y="0"/>
          <a:ext cx="0" cy="0"/>
          <a:chOff x="0" y="0"/>
          <a:chExt cx="0" cy="0"/>
        </a:xfrm>
      </p:grpSpPr>
      <p:sp>
        <p:nvSpPr>
          <p:cNvPr id="46" name="Google Shape;46;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0" name="Shape 50"/>
        <p:cNvGrpSpPr/>
        <p:nvPr/>
      </p:nvGrpSpPr>
      <p:grpSpPr>
        <a:xfrm>
          <a:off x="0" y="0"/>
          <a:ext cx="0" cy="0"/>
          <a:chOff x="0" y="0"/>
          <a:chExt cx="0" cy="0"/>
        </a:xfrm>
      </p:grpSpPr>
      <p:sp>
        <p:nvSpPr>
          <p:cNvPr id="51" name="Google Shape;51;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 name="Shape 54"/>
        <p:cNvGrpSpPr/>
        <p:nvPr/>
      </p:nvGrpSpPr>
      <p:grpSpPr>
        <a:xfrm>
          <a:off x="0" y="0"/>
          <a:ext cx="0" cy="0"/>
          <a:chOff x="0" y="0"/>
          <a:chExt cx="0" cy="0"/>
        </a:xfrm>
      </p:grpSpPr>
      <p:sp>
        <p:nvSpPr>
          <p:cNvPr id="55" name="Google Shape;55;p3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1" name="Shape 61"/>
        <p:cNvGrpSpPr/>
        <p:nvPr/>
      </p:nvGrpSpPr>
      <p:grpSpPr>
        <a:xfrm>
          <a:off x="0" y="0"/>
          <a:ext cx="0" cy="0"/>
          <a:chOff x="0" y="0"/>
          <a:chExt cx="0" cy="0"/>
        </a:xfrm>
      </p:grpSpPr>
      <p:sp>
        <p:nvSpPr>
          <p:cNvPr id="62" name="Google Shape;62;p3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6"/>
          <p:cNvSpPr/>
          <p:nvPr>
            <p:ph idx="2" type="pic"/>
          </p:nvPr>
        </p:nvSpPr>
        <p:spPr>
          <a:xfrm>
            <a:off x="1792288" y="612775"/>
            <a:ext cx="5486400" cy="4114800"/>
          </a:xfrm>
          <a:prstGeom prst="rect">
            <a:avLst/>
          </a:prstGeom>
          <a:noFill/>
          <a:ln>
            <a:noFill/>
          </a:ln>
        </p:spPr>
      </p:sp>
      <p:sp>
        <p:nvSpPr>
          <p:cNvPr id="64" name="Google Shape;64;p3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68" name="Shape 68"/>
        <p:cNvGrpSpPr/>
        <p:nvPr/>
      </p:nvGrpSpPr>
      <p:grpSpPr>
        <a:xfrm>
          <a:off x="0" y="0"/>
          <a:ext cx="0" cy="0"/>
          <a:chOff x="0" y="0"/>
          <a:chExt cx="0" cy="0"/>
        </a:xfrm>
      </p:grpSpPr>
      <p:sp>
        <p:nvSpPr>
          <p:cNvPr id="69" name="Google Shape;69;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4" name="Shape 74"/>
        <p:cNvGrpSpPr/>
        <p:nvPr/>
      </p:nvGrpSpPr>
      <p:grpSpPr>
        <a:xfrm>
          <a:off x="0" y="0"/>
          <a:ext cx="0" cy="0"/>
          <a:chOff x="0" y="0"/>
          <a:chExt cx="0" cy="0"/>
        </a:xfrm>
      </p:grpSpPr>
      <p:sp>
        <p:nvSpPr>
          <p:cNvPr id="75" name="Google Shape;75;p3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8.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2.jpg"/><Relationship Id="rId5" Type="http://schemas.openxmlformats.org/officeDocument/2006/relationships/image" Target="../media/image3.jpg"/><Relationship Id="rId6"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4.jpg"/><Relationship Id="rId5" Type="http://schemas.openxmlformats.org/officeDocument/2006/relationships/image" Target="../media/image6.png"/><Relationship Id="rId6"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2.jpg"/><Relationship Id="rId5"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23.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31.png"/><Relationship Id="rId5"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28.png"/><Relationship Id="rId5"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32.png"/><Relationship Id="rId5"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26.jpg"/><Relationship Id="rId5"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27.png"/><Relationship Id="rId5"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hyperlink" Target="https://adb-uoh.univ-tlse2.fr/#La_dendrochronologie" TargetMode="External"/><Relationship Id="rId5" Type="http://schemas.openxmlformats.org/officeDocument/2006/relationships/hyperlink" Target="https://www.cfmradio.fr/dendrochronologie-a-caylus" TargetMode="External"/><Relationship Id="rId6" Type="http://schemas.openxmlformats.org/officeDocument/2006/relationships/hyperlink" Target="https://autrefois-formations.fr/" TargetMode="External"/><Relationship Id="rId7"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1" y="758959"/>
            <a:ext cx="9148564" cy="6099042"/>
          </a:xfrm>
          <a:prstGeom prst="rect">
            <a:avLst/>
          </a:prstGeom>
          <a:noFill/>
          <a:ln>
            <a:noFill/>
          </a:ln>
        </p:spPr>
      </p:pic>
      <p:sp>
        <p:nvSpPr>
          <p:cNvPr id="85" name="Google Shape;85;p1"/>
          <p:cNvSpPr txBox="1"/>
          <p:nvPr/>
        </p:nvSpPr>
        <p:spPr>
          <a:xfrm>
            <a:off x="685800" y="3233151"/>
            <a:ext cx="7772400" cy="1872207"/>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lt1"/>
              </a:buClr>
              <a:buSzPts val="4400"/>
              <a:buFont typeface="Calibri"/>
              <a:buNone/>
            </a:pPr>
            <a:r>
              <a:rPr b="1" i="0" lang="fr-FR" sz="4400" u="none" cap="none" strike="noStrike">
                <a:solidFill>
                  <a:schemeClr val="lt1"/>
                </a:solidFill>
                <a:latin typeface="Calibri"/>
                <a:ea typeface="Calibri"/>
                <a:cs typeface="Calibri"/>
                <a:sym typeface="Calibri"/>
              </a:rPr>
              <a:t>Datation en archéologie</a:t>
            </a:r>
            <a:endParaRPr/>
          </a:p>
        </p:txBody>
      </p:sp>
      <p:sp>
        <p:nvSpPr>
          <p:cNvPr id="86" name="Google Shape;86;p1"/>
          <p:cNvSpPr txBox="1"/>
          <p:nvPr/>
        </p:nvSpPr>
        <p:spPr>
          <a:xfrm>
            <a:off x="756692" y="4650668"/>
            <a:ext cx="7630616" cy="553616"/>
          </a:xfrm>
          <a:prstGeom prst="rect">
            <a:avLst/>
          </a:prstGeom>
          <a:noFill/>
          <a:ln>
            <a:noFill/>
          </a:ln>
        </p:spPr>
        <p:txBody>
          <a:bodyPr anchorCtr="0" anchor="t" bIns="45700" lIns="91425" spcFirstLastPara="1" rIns="91425" wrap="square" tIns="45700">
            <a:normAutofit lnSpcReduction="10000"/>
          </a:bodyPr>
          <a:lstStyle/>
          <a:p>
            <a:pPr indent="0" lvl="0" marL="0" marR="0" rtl="0" algn="ctr">
              <a:spcBef>
                <a:spcPts val="0"/>
              </a:spcBef>
              <a:spcAft>
                <a:spcPts val="0"/>
              </a:spcAft>
              <a:buClr>
                <a:schemeClr val="lt1"/>
              </a:buClr>
              <a:buSzPts val="3200"/>
              <a:buFont typeface="Arial"/>
              <a:buNone/>
            </a:pPr>
            <a:r>
              <a:rPr b="0" i="0" lang="fr-FR" sz="3200" u="none" cap="none" strike="noStrike">
                <a:solidFill>
                  <a:schemeClr val="lt1"/>
                </a:solidFill>
                <a:latin typeface="Calibri"/>
                <a:ea typeface="Calibri"/>
                <a:cs typeface="Calibri"/>
                <a:sym typeface="Calibri"/>
              </a:rPr>
              <a:t>La Dendrochronologie</a:t>
            </a:r>
            <a:endParaRPr/>
          </a:p>
        </p:txBody>
      </p:sp>
      <p:pic>
        <p:nvPicPr>
          <p:cNvPr descr="C:\Users\Patrice\Pictures\Screenpresso\2018-11-06_21h02_05.png" id="87" name="Google Shape;87;p1"/>
          <p:cNvPicPr preferRelativeResize="0"/>
          <p:nvPr/>
        </p:nvPicPr>
        <p:blipFill rotWithShape="1">
          <a:blip r:embed="rId4">
            <a:alphaModFix/>
          </a:blip>
          <a:srcRect b="0" l="0" r="0" t="0"/>
          <a:stretch/>
        </p:blipFill>
        <p:spPr>
          <a:xfrm>
            <a:off x="107504" y="109589"/>
            <a:ext cx="822667" cy="555856"/>
          </a:xfrm>
          <a:prstGeom prst="rect">
            <a:avLst/>
          </a:prstGeom>
          <a:noFill/>
          <a:ln>
            <a:noFill/>
          </a:ln>
        </p:spPr>
      </p:pic>
      <p:pic>
        <p:nvPicPr>
          <p:cNvPr descr="C:\Users\Patrice\Desktop\Archéo\Logo Arcjéo CSNA\Archéologie - CSNA FFESSM - Logo quadri.png" id="88" name="Google Shape;88;p1"/>
          <p:cNvPicPr preferRelativeResize="0"/>
          <p:nvPr/>
        </p:nvPicPr>
        <p:blipFill rotWithShape="1">
          <a:blip r:embed="rId5">
            <a:alphaModFix/>
          </a:blip>
          <a:srcRect b="0" l="0" r="0" t="0"/>
          <a:stretch/>
        </p:blipFill>
        <p:spPr>
          <a:xfrm>
            <a:off x="8213829" y="91371"/>
            <a:ext cx="822667" cy="566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nvSpPr>
        <p:spPr>
          <a:xfrm>
            <a:off x="323528" y="620688"/>
            <a:ext cx="8352927" cy="5688632"/>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b="0" i="0" lang="fr-FR" sz="3200" u="none" cap="none" strike="noStrike">
                <a:solidFill>
                  <a:srgbClr val="0070C0"/>
                </a:solidFill>
                <a:latin typeface="Calibri"/>
                <a:ea typeface="Calibri"/>
                <a:cs typeface="Calibri"/>
                <a:sym typeface="Calibri"/>
              </a:rPr>
              <a:t>Dater un site archéologique</a:t>
            </a:r>
            <a:endParaRPr/>
          </a:p>
          <a:p>
            <a:pPr indent="-3175" lvl="2" marL="95250" marR="0" rtl="0" algn="just">
              <a:spcBef>
                <a:spcPts val="240"/>
              </a:spcBef>
              <a:spcAft>
                <a:spcPts val="0"/>
              </a:spcAft>
              <a:buClr>
                <a:schemeClr val="dk1"/>
              </a:buClr>
              <a:buSzPts val="540"/>
              <a:buFont typeface="Arial"/>
              <a:buNone/>
            </a:pPr>
            <a:r>
              <a:t/>
            </a:r>
            <a:endParaRPr b="0" i="0" sz="12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Au cours de nos prospections, sondages ou fouilles, nous avons besoin de dater le site et/ou le mobilier découvert.</a:t>
            </a:r>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Souvent, nous n’avons que des matériaux structurels, pouvant être en mauvais état.</a:t>
            </a:r>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Dans certains cas, par chance, nous trouvons des artefacts ou des structures qui, par leur style, nous permettent de dater ou d’indiquer une époque voire une civilisation (typochronologie).</a:t>
            </a:r>
            <a:endParaRPr/>
          </a:p>
        </p:txBody>
      </p:sp>
      <p:pic>
        <p:nvPicPr>
          <p:cNvPr descr="C:\Users\Patrice\Desktop\Archéo\Logo Arcjéo CSNA\Archéologie - CSNA FFESSM - Logo quadri.png" id="94" name="Google Shape;94;p2"/>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95" name="Google Shape;95;p2"/>
          <p:cNvPicPr preferRelativeResize="0"/>
          <p:nvPr/>
        </p:nvPicPr>
        <p:blipFill rotWithShape="1">
          <a:blip r:embed="rId4">
            <a:alphaModFix/>
          </a:blip>
          <a:srcRect b="0" l="0" r="0" t="0"/>
          <a:stretch/>
        </p:blipFill>
        <p:spPr>
          <a:xfrm>
            <a:off x="467545" y="4212612"/>
            <a:ext cx="2248357" cy="1677620"/>
          </a:xfrm>
          <a:prstGeom prst="rect">
            <a:avLst/>
          </a:prstGeom>
          <a:noFill/>
          <a:ln>
            <a:noFill/>
          </a:ln>
        </p:spPr>
      </p:pic>
      <p:sp>
        <p:nvSpPr>
          <p:cNvPr id="96" name="Google Shape;96;p2"/>
          <p:cNvSpPr txBox="1"/>
          <p:nvPr/>
        </p:nvSpPr>
        <p:spPr>
          <a:xfrm>
            <a:off x="467545" y="5890231"/>
            <a:ext cx="2248356" cy="8002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chemeClr val="dk1"/>
                </a:solidFill>
                <a:latin typeface="Calibri"/>
                <a:ea typeface="Calibri"/>
                <a:cs typeface="Calibri"/>
                <a:sym typeface="Calibri"/>
              </a:rPr>
              <a:t>Époque viking</a:t>
            </a:r>
            <a:endParaRPr/>
          </a:p>
          <a:p>
            <a:pPr indent="0" lvl="0" marL="0" marR="0" rtl="0" algn="l">
              <a:spcBef>
                <a:spcPts val="0"/>
              </a:spcBef>
              <a:spcAft>
                <a:spcPts val="0"/>
              </a:spcAft>
              <a:buNone/>
            </a:pPr>
            <a:r>
              <a:rPr b="0" i="0" lang="fr-FR" sz="1400" u="none" cap="none" strike="noStrike">
                <a:solidFill>
                  <a:schemeClr val="dk1"/>
                </a:solidFill>
                <a:latin typeface="Calibri"/>
                <a:ea typeface="Calibri"/>
                <a:cs typeface="Calibri"/>
                <a:sym typeface="Calibri"/>
              </a:rPr>
              <a:t>Plomb naviforme site de Taillebourg</a:t>
            </a:r>
            <a:endParaRPr/>
          </a:p>
        </p:txBody>
      </p:sp>
      <p:pic>
        <p:nvPicPr>
          <p:cNvPr id="97" name="Google Shape;97;p2"/>
          <p:cNvPicPr preferRelativeResize="0"/>
          <p:nvPr/>
        </p:nvPicPr>
        <p:blipFill rotWithShape="1">
          <a:blip r:embed="rId5">
            <a:alphaModFix/>
          </a:blip>
          <a:srcRect b="0" l="0" r="0" t="0"/>
          <a:stretch/>
        </p:blipFill>
        <p:spPr>
          <a:xfrm>
            <a:off x="2887821" y="4418009"/>
            <a:ext cx="2381250" cy="1266825"/>
          </a:xfrm>
          <a:prstGeom prst="rect">
            <a:avLst/>
          </a:prstGeom>
          <a:noFill/>
          <a:ln>
            <a:noFill/>
          </a:ln>
        </p:spPr>
      </p:pic>
      <p:sp>
        <p:nvSpPr>
          <p:cNvPr id="98" name="Google Shape;98;p2"/>
          <p:cNvSpPr txBox="1"/>
          <p:nvPr/>
        </p:nvSpPr>
        <p:spPr>
          <a:xfrm>
            <a:off x="2859917" y="5890231"/>
            <a:ext cx="2409153" cy="8002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Époque romaine</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Lampe à huile site de Losa, Sanguinet</a:t>
            </a:r>
            <a:endParaRPr/>
          </a:p>
        </p:txBody>
      </p:sp>
      <p:pic>
        <p:nvPicPr>
          <p:cNvPr id="99" name="Google Shape;99;p2"/>
          <p:cNvPicPr preferRelativeResize="0"/>
          <p:nvPr/>
        </p:nvPicPr>
        <p:blipFill rotWithShape="1">
          <a:blip r:embed="rId6">
            <a:alphaModFix/>
          </a:blip>
          <a:srcRect b="0" l="0" r="0" t="0"/>
          <a:stretch/>
        </p:blipFill>
        <p:spPr>
          <a:xfrm>
            <a:off x="5440989" y="4212612"/>
            <a:ext cx="3399956" cy="2495568"/>
          </a:xfrm>
          <a:prstGeom prst="rect">
            <a:avLst/>
          </a:prstGeom>
          <a:noFill/>
          <a:ln>
            <a:noFill/>
          </a:ln>
        </p:spPr>
      </p:pic>
      <p:sp>
        <p:nvSpPr>
          <p:cNvPr id="100" name="Google Shape;100;p2"/>
          <p:cNvSpPr txBox="1"/>
          <p:nvPr/>
        </p:nvSpPr>
        <p:spPr>
          <a:xfrm>
            <a:off x="5440989" y="4209025"/>
            <a:ext cx="340738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Époque moderne</a:t>
            </a:r>
            <a:endParaRPr/>
          </a:p>
          <a:p>
            <a:pPr indent="0" lvl="0" marL="0" marR="0" rtl="0" algn="l">
              <a:spcBef>
                <a:spcPts val="0"/>
              </a:spcBef>
              <a:spcAft>
                <a:spcPts val="0"/>
              </a:spcAft>
              <a:buNone/>
            </a:pPr>
            <a:r>
              <a:rPr lang="fr-FR" sz="1400">
                <a:solidFill>
                  <a:schemeClr val="lt1"/>
                </a:solidFill>
                <a:latin typeface="Calibri"/>
                <a:ea typeface="Calibri"/>
                <a:cs typeface="Calibri"/>
                <a:sym typeface="Calibri"/>
              </a:rPr>
              <a:t>Canon de bord, Les baleineaux, Île de Ré</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nvSpPr>
        <p:spPr>
          <a:xfrm>
            <a:off x="323528" y="620688"/>
            <a:ext cx="8352927" cy="216024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Dater un site archéologique</a:t>
            </a:r>
            <a:endParaRPr/>
          </a:p>
          <a:p>
            <a:pPr indent="-3175" lvl="2" marL="95250" marR="0" rtl="0" algn="just">
              <a:spcBef>
                <a:spcPts val="240"/>
              </a:spcBef>
              <a:spcAft>
                <a:spcPts val="0"/>
              </a:spcAft>
              <a:buClr>
                <a:schemeClr val="dk1"/>
              </a:buClr>
              <a:buSzPts val="540"/>
              <a:buFont typeface="Arial"/>
              <a:buNone/>
            </a:pPr>
            <a:r>
              <a:t/>
            </a:r>
            <a:endParaRPr b="0" i="0" sz="12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Parfois même des objets avec des dates marquées.</a:t>
            </a:r>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Mais attention aux pièges.</a:t>
            </a:r>
            <a:endParaRPr/>
          </a:p>
        </p:txBody>
      </p:sp>
      <p:pic>
        <p:nvPicPr>
          <p:cNvPr descr="C:\Users\Patrice\Desktop\Archéo\Logo Arcjéo CSNA\Archéologie - CSNA FFESSM - Logo quadri.png" id="106" name="Google Shape;106;p3"/>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07" name="Google Shape;107;p3"/>
          <p:cNvPicPr preferRelativeResize="0"/>
          <p:nvPr/>
        </p:nvPicPr>
        <p:blipFill rotWithShape="1">
          <a:blip r:embed="rId4">
            <a:alphaModFix/>
          </a:blip>
          <a:srcRect b="0" l="0" r="0" t="0"/>
          <a:stretch/>
        </p:blipFill>
        <p:spPr>
          <a:xfrm>
            <a:off x="6660232" y="2924943"/>
            <a:ext cx="1677620" cy="1677620"/>
          </a:xfrm>
          <a:prstGeom prst="rect">
            <a:avLst/>
          </a:prstGeom>
          <a:noFill/>
          <a:ln>
            <a:noFill/>
          </a:ln>
        </p:spPr>
      </p:pic>
      <p:sp>
        <p:nvSpPr>
          <p:cNvPr id="108" name="Google Shape;108;p3"/>
          <p:cNvSpPr txBox="1"/>
          <p:nvPr/>
        </p:nvSpPr>
        <p:spPr>
          <a:xfrm>
            <a:off x="6537652" y="4602563"/>
            <a:ext cx="1800200" cy="8002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1652</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Attention l’objet peut être hors contexte</a:t>
            </a:r>
            <a:endParaRPr/>
          </a:p>
        </p:txBody>
      </p:sp>
      <p:pic>
        <p:nvPicPr>
          <p:cNvPr id="109" name="Google Shape;109;p3"/>
          <p:cNvPicPr preferRelativeResize="0"/>
          <p:nvPr/>
        </p:nvPicPr>
        <p:blipFill rotWithShape="1">
          <a:blip r:embed="rId5">
            <a:alphaModFix/>
          </a:blip>
          <a:srcRect b="0" l="14676" r="0" t="0"/>
          <a:stretch/>
        </p:blipFill>
        <p:spPr>
          <a:xfrm>
            <a:off x="327043" y="2924944"/>
            <a:ext cx="2930316" cy="1677620"/>
          </a:xfrm>
          <a:prstGeom prst="rect">
            <a:avLst/>
          </a:prstGeom>
          <a:noFill/>
          <a:ln>
            <a:noFill/>
          </a:ln>
        </p:spPr>
      </p:pic>
      <p:sp>
        <p:nvSpPr>
          <p:cNvPr id="110" name="Google Shape;110;p3"/>
          <p:cNvSpPr txBox="1"/>
          <p:nvPr/>
        </p:nvSpPr>
        <p:spPr>
          <a:xfrm>
            <a:off x="325218" y="4602563"/>
            <a:ext cx="2930316" cy="8002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1675</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Marque de charpentier, en général fiable mais à contrôler</a:t>
            </a:r>
            <a:endParaRPr/>
          </a:p>
        </p:txBody>
      </p:sp>
      <p:pic>
        <p:nvPicPr>
          <p:cNvPr id="111" name="Google Shape;111;p3"/>
          <p:cNvPicPr preferRelativeResize="0"/>
          <p:nvPr/>
        </p:nvPicPr>
        <p:blipFill rotWithShape="1">
          <a:blip r:embed="rId6">
            <a:alphaModFix/>
          </a:blip>
          <a:srcRect b="0" l="0" r="0" t="0"/>
          <a:stretch/>
        </p:blipFill>
        <p:spPr>
          <a:xfrm>
            <a:off x="3581872" y="2924943"/>
            <a:ext cx="2750196" cy="1677620"/>
          </a:xfrm>
          <a:prstGeom prst="rect">
            <a:avLst/>
          </a:prstGeom>
          <a:noFill/>
          <a:ln>
            <a:noFill/>
          </a:ln>
        </p:spPr>
      </p:pic>
      <p:sp>
        <p:nvSpPr>
          <p:cNvPr id="112" name="Google Shape;112;p3"/>
          <p:cNvSpPr txBox="1"/>
          <p:nvPr/>
        </p:nvSpPr>
        <p:spPr>
          <a:xfrm>
            <a:off x="3491812" y="4602563"/>
            <a:ext cx="2930316" cy="80021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dk1"/>
                </a:solidFill>
                <a:latin typeface="Calibri"/>
                <a:ea typeface="Calibri"/>
                <a:cs typeface="Calibri"/>
                <a:sym typeface="Calibri"/>
              </a:rPr>
              <a:t>1665</a:t>
            </a:r>
            <a:endParaRPr/>
          </a:p>
          <a:p>
            <a:pPr indent="0" lvl="0" marL="0" marR="0" rtl="0" algn="l">
              <a:spcBef>
                <a:spcPts val="0"/>
              </a:spcBef>
              <a:spcAft>
                <a:spcPts val="0"/>
              </a:spcAft>
              <a:buNone/>
            </a:pPr>
            <a:r>
              <a:rPr lang="fr-FR" sz="1400">
                <a:solidFill>
                  <a:schemeClr val="dk1"/>
                </a:solidFill>
                <a:latin typeface="Calibri"/>
                <a:ea typeface="Calibri"/>
                <a:cs typeface="Calibri"/>
                <a:sym typeface="Calibri"/>
              </a:rPr>
              <a:t>Date de fonte sur canon de marine, fiable mais risque réemploi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nvSpPr>
        <p:spPr>
          <a:xfrm>
            <a:off x="323528" y="620688"/>
            <a:ext cx="8352927" cy="216024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Dater un site archéologique</a:t>
            </a:r>
            <a:endParaRPr/>
          </a:p>
          <a:p>
            <a:pPr indent="-3175" lvl="2" marL="95250" marR="0" rtl="0" algn="just">
              <a:spcBef>
                <a:spcPts val="240"/>
              </a:spcBef>
              <a:spcAft>
                <a:spcPts val="0"/>
              </a:spcAft>
              <a:buClr>
                <a:schemeClr val="dk1"/>
              </a:buClr>
              <a:buSzPts val="540"/>
              <a:buFont typeface="Arial"/>
              <a:buNone/>
            </a:pPr>
            <a:r>
              <a:t/>
            </a:r>
            <a:endParaRPr b="0" i="0" sz="12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Ne pas toujours se fier aux apparences ni aux dates visibles.</a:t>
            </a:r>
            <a:endParaRPr/>
          </a:p>
        </p:txBody>
      </p:sp>
      <p:pic>
        <p:nvPicPr>
          <p:cNvPr descr="C:\Users\Patrice\Desktop\Archéo\Logo Arcjéo CSNA\Archéologie - CSNA FFESSM - Logo quadri.png" id="118" name="Google Shape;118;p4"/>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119" name="Google Shape;119;p4"/>
          <p:cNvSpPr/>
          <p:nvPr/>
        </p:nvSpPr>
        <p:spPr>
          <a:xfrm>
            <a:off x="2562621" y="2362573"/>
            <a:ext cx="3874739" cy="3874739"/>
          </a:xfrm>
          <a:prstGeom prst="rect">
            <a:avLst/>
          </a:prstGeom>
          <a:no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
          <p:cNvSpPr txBox="1"/>
          <p:nvPr/>
        </p:nvSpPr>
        <p:spPr>
          <a:xfrm>
            <a:off x="323528" y="620688"/>
            <a:ext cx="8352927" cy="5544616"/>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Dater un site archéologique</a:t>
            </a:r>
            <a:endParaRPr/>
          </a:p>
          <a:p>
            <a:pPr indent="-3175" lvl="2" marL="95250" marR="0" rtl="0" algn="just">
              <a:spcBef>
                <a:spcPts val="240"/>
              </a:spcBef>
              <a:spcAft>
                <a:spcPts val="0"/>
              </a:spcAft>
              <a:buClr>
                <a:schemeClr val="dk1"/>
              </a:buClr>
              <a:buSzPts val="540"/>
              <a:buFont typeface="Arial"/>
              <a:buNone/>
            </a:pPr>
            <a:r>
              <a:t/>
            </a:r>
            <a:endParaRPr b="0" i="0" sz="12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Dans tous les cas, une datation scientifique est nécessaire.</a:t>
            </a:r>
            <a:endParaRPr/>
          </a:p>
          <a:p>
            <a:pPr indent="-3175" lvl="2" marL="95250" marR="0" rtl="0" algn="just">
              <a:spcBef>
                <a:spcPts val="480"/>
              </a:spcBef>
              <a:spcAft>
                <a:spcPts val="0"/>
              </a:spcAft>
              <a:buClr>
                <a:schemeClr val="dk1"/>
              </a:buClr>
              <a:buSzPts val="1080"/>
              <a:buFont typeface="Arial"/>
              <a:buNone/>
            </a:pPr>
            <a:r>
              <a:t/>
            </a:r>
            <a:endParaRPr b="0" i="0" sz="24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D’après l’INRAP :</a:t>
            </a:r>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 </a:t>
            </a:r>
            <a:r>
              <a:rPr b="0" i="1" lang="fr-FR" sz="2400" u="none" cap="none" strike="noStrike">
                <a:solidFill>
                  <a:schemeClr val="dk1"/>
                </a:solidFill>
                <a:latin typeface="Calibri"/>
                <a:ea typeface="Calibri"/>
                <a:cs typeface="Calibri"/>
                <a:sym typeface="Calibri"/>
              </a:rPr>
              <a:t>La datation d'un site archéologique permet de le situer dans une période chronologique donnée, mais aussi de déterminer les différentes phases de son occupation, continue ou non. Les méthodes de datations se nourrissent mutuellement et il est rare qu'une seule soit employée</a:t>
            </a:r>
            <a:r>
              <a:rPr b="0" i="0" lang="fr-FR" sz="2400" u="none" cap="none" strike="noStrike">
                <a:solidFill>
                  <a:schemeClr val="dk1"/>
                </a:solidFill>
                <a:latin typeface="Calibri"/>
                <a:ea typeface="Calibri"/>
                <a:cs typeface="Calibri"/>
                <a:sym typeface="Calibri"/>
              </a:rPr>
              <a:t>. »</a:t>
            </a:r>
            <a:endParaRPr/>
          </a:p>
        </p:txBody>
      </p:sp>
      <p:pic>
        <p:nvPicPr>
          <p:cNvPr descr="C:\Users\Patrice\Desktop\Archéo\Logo Arcjéo CSNA\Archéologie - CSNA FFESSM - Logo quadri.png" id="125" name="Google Shape;125;p5"/>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nvSpPr>
        <p:spPr>
          <a:xfrm>
            <a:off x="323528" y="620688"/>
            <a:ext cx="8352927" cy="216024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1.	La datation du mobilier archéologique</a:t>
            </a:r>
            <a:endParaRPr sz="1200">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t/>
            </a:r>
            <a:endParaRPr b="0" i="0" sz="24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Petit tour d’horizon des méthodes de datation utilisées en archéologie.</a:t>
            </a:r>
            <a:endParaRPr/>
          </a:p>
        </p:txBody>
      </p:sp>
      <p:pic>
        <p:nvPicPr>
          <p:cNvPr descr="C:\Users\Patrice\Desktop\Archéo\Logo Arcjéo CSNA\Archéologie - CSNA FFESSM - Logo quadri.png" id="131" name="Google Shape;131;p6"/>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32" name="Google Shape;132;p6"/>
          <p:cNvPicPr preferRelativeResize="0"/>
          <p:nvPr/>
        </p:nvPicPr>
        <p:blipFill rotWithShape="1">
          <a:blip r:embed="rId4">
            <a:alphaModFix/>
          </a:blip>
          <a:srcRect b="0" l="0" r="0" t="0"/>
          <a:stretch/>
        </p:blipFill>
        <p:spPr>
          <a:xfrm>
            <a:off x="405619" y="3068960"/>
            <a:ext cx="8332761" cy="302558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7"/>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Le carbone 14 (</a:t>
            </a:r>
            <a:r>
              <a:rPr baseline="30000" lang="fr-FR" sz="3200">
                <a:solidFill>
                  <a:srgbClr val="0070C0"/>
                </a:solidFill>
                <a:latin typeface="Calibri"/>
                <a:ea typeface="Calibri"/>
                <a:cs typeface="Calibri"/>
                <a:sym typeface="Calibri"/>
              </a:rPr>
              <a:t>14</a:t>
            </a:r>
            <a:r>
              <a:rPr lang="fr-FR" sz="3200">
                <a:solidFill>
                  <a:srgbClr val="0070C0"/>
                </a:solidFill>
                <a:latin typeface="Calibri"/>
                <a:ea typeface="Calibri"/>
                <a:cs typeface="Calibri"/>
                <a:sym typeface="Calibri"/>
              </a:rPr>
              <a:t>C), le plus connu</a:t>
            </a:r>
            <a:endParaRPr sz="1200">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La méthode de datation par le Carbone 14 est très utilisée car elle s’appuie sur des matériaux contenant un isotope radioactif souvent présent sur les sites archéologiques puisque présent dans tout ce qui a été vivant.</a:t>
            </a:r>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Cet isotope est présent dans les bois, les ossements, les coquillages, les matières végétales... la proportion de Carbone 14 présente dans un échantillon nous permet de définir une date ou du moins une fourchette de dates.</a:t>
            </a:r>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Une fois bien calibrée, cette méthode permet une datation avec une incertitude inférieure à 100 ans jusqu’à 40 000 ans BP, puis inférieure à 300 ans jusqu’à 54 000 ans BP.</a:t>
            </a:r>
            <a:endParaRPr b="0" i="0" sz="2400" u="none" cap="none" strike="noStrike">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Cette méthode de datation est indispensable pour les mobiliers anciens (Préhistoire, antiquité, Moyen-âge).</a:t>
            </a:r>
            <a:endParaRPr/>
          </a:p>
        </p:txBody>
      </p:sp>
      <p:pic>
        <p:nvPicPr>
          <p:cNvPr descr="C:\Users\Patrice\Desktop\Archéo\Logo Arcjéo CSNA\Archéologie - CSNA FFESSM - Logo quadri.png" id="138" name="Google Shape;138;p7"/>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descr="C:\Users\Patrice\Desktop\Archéo\Logo Arcjéo CSNA\Archéologie - CSNA FFESSM - Logo quadri.png" id="143" name="Google Shape;143;p8"/>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44" name="Google Shape;144;p8"/>
          <p:cNvPicPr preferRelativeResize="0"/>
          <p:nvPr/>
        </p:nvPicPr>
        <p:blipFill rotWithShape="1">
          <a:blip r:embed="rId4">
            <a:alphaModFix/>
          </a:blip>
          <a:srcRect b="0" l="0" r="0" t="0"/>
          <a:stretch/>
        </p:blipFill>
        <p:spPr>
          <a:xfrm>
            <a:off x="323528" y="685345"/>
            <a:ext cx="7344816" cy="5981710"/>
          </a:xfrm>
          <a:prstGeom prst="rect">
            <a:avLst/>
          </a:prstGeom>
          <a:noFill/>
          <a:ln>
            <a:noFill/>
          </a:ln>
        </p:spPr>
      </p:pic>
      <p:sp>
        <p:nvSpPr>
          <p:cNvPr id="145" name="Google Shape;145;p8"/>
          <p:cNvSpPr/>
          <p:nvPr/>
        </p:nvSpPr>
        <p:spPr>
          <a:xfrm>
            <a:off x="3023320" y="1772816"/>
            <a:ext cx="6120680" cy="553998"/>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i="0" lang="fr-FR" sz="1200" u="none" cap="none" strike="noStrike">
                <a:solidFill>
                  <a:schemeClr val="dk1"/>
                </a:solidFill>
                <a:latin typeface="Arial"/>
                <a:ea typeface="Arial"/>
                <a:cs typeface="Arial"/>
                <a:sym typeface="Arial"/>
              </a:rPr>
              <a:t>Source : Laboratoire de Mesure du Carbone 14</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pic>
        <p:nvPicPr>
          <p:cNvPr descr="LMC14" id="146" name="Google Shape;146;p8"/>
          <p:cNvPicPr preferRelativeResize="0"/>
          <p:nvPr/>
        </p:nvPicPr>
        <p:blipFill rotWithShape="1">
          <a:blip r:embed="rId5">
            <a:alphaModFix/>
          </a:blip>
          <a:srcRect b="0" l="0" r="0" t="0"/>
          <a:stretch/>
        </p:blipFill>
        <p:spPr>
          <a:xfrm>
            <a:off x="7884368" y="1772816"/>
            <a:ext cx="720080" cy="1752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9"/>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La thermoluminescence</a:t>
            </a:r>
            <a:endParaRPr sz="1200">
              <a:solidFill>
                <a:schemeClr val="dk1"/>
              </a:solidFill>
              <a:latin typeface="Calibri"/>
              <a:ea typeface="Calibri"/>
              <a:cs typeface="Calibri"/>
              <a:sym typeface="Calibri"/>
            </a:endParaRPr>
          </a:p>
          <a:p>
            <a:pPr indent="-3175" lvl="2" marL="95250" marR="0" rtl="0" algn="just">
              <a:spcBef>
                <a:spcPts val="480"/>
              </a:spcBef>
              <a:spcAft>
                <a:spcPts val="0"/>
              </a:spcAft>
              <a:buClr>
                <a:schemeClr val="dk1"/>
              </a:buClr>
              <a:buSzPts val="1080"/>
              <a:buFont typeface="Arial"/>
              <a:buNone/>
            </a:pPr>
            <a:r>
              <a:rPr b="0" i="0" lang="fr-FR" sz="2400" u="none" cap="none" strike="noStrike">
                <a:solidFill>
                  <a:schemeClr val="dk1"/>
                </a:solidFill>
                <a:latin typeface="Calibri"/>
                <a:ea typeface="Calibri"/>
                <a:cs typeface="Calibri"/>
                <a:sym typeface="Calibri"/>
              </a:rPr>
              <a:t>Cette méthode permet de dater tous les matériaux qui ont été, à leur époque, chauffés ou exposés à la lumière. La date ainsi déterminée sera celle de la dernière chauffe ou de la dernière exposition à la lumière puisque on s’appuie sur la quantité de lumière émise pour calculer, en proportion, le temps écoulé.</a:t>
            </a:r>
            <a:endParaRPr/>
          </a:p>
        </p:txBody>
      </p:sp>
      <p:pic>
        <p:nvPicPr>
          <p:cNvPr descr="C:\Users\Patrice\Desktop\Archéo\Logo Arcjéo CSNA\Archéologie - CSNA FFESSM - Logo quadri.png" id="152" name="Google Shape;152;p9"/>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53" name="Google Shape;153;p9"/>
          <p:cNvPicPr preferRelativeResize="0"/>
          <p:nvPr/>
        </p:nvPicPr>
        <p:blipFill rotWithShape="1">
          <a:blip r:embed="rId4">
            <a:alphaModFix/>
          </a:blip>
          <a:srcRect b="0" l="0" r="3687" t="5653"/>
          <a:stretch/>
        </p:blipFill>
        <p:spPr>
          <a:xfrm>
            <a:off x="179510" y="3130019"/>
            <a:ext cx="5040561" cy="3727982"/>
          </a:xfrm>
          <a:prstGeom prst="rect">
            <a:avLst/>
          </a:prstGeom>
          <a:noFill/>
          <a:ln>
            <a:noFill/>
          </a:ln>
        </p:spPr>
      </p:pic>
      <p:sp>
        <p:nvSpPr>
          <p:cNvPr id="154" name="Google Shape;154;p9"/>
          <p:cNvSpPr/>
          <p:nvPr/>
        </p:nvSpPr>
        <p:spPr>
          <a:xfrm>
            <a:off x="5364089" y="5804571"/>
            <a:ext cx="3312366" cy="646331"/>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i="0" lang="fr-FR" sz="1200" u="none" cap="none" strike="noStrike">
                <a:solidFill>
                  <a:schemeClr val="dk1"/>
                </a:solidFill>
                <a:latin typeface="Arial"/>
                <a:ea typeface="Arial"/>
                <a:cs typeface="Arial"/>
                <a:sym typeface="Arial"/>
              </a:rPr>
              <a:t>Source : </a:t>
            </a:r>
            <a:endParaRPr/>
          </a:p>
          <a:p>
            <a:pPr indent="0" lvl="0" marL="0" marR="0" rtl="0" algn="l">
              <a:spcBef>
                <a:spcPts val="0"/>
              </a:spcBef>
              <a:spcAft>
                <a:spcPts val="0"/>
              </a:spcAft>
              <a:buNone/>
            </a:pPr>
            <a:r>
              <a:rPr i="0" lang="fr-FR" sz="1200" u="none" cap="none" strike="noStrike">
                <a:solidFill>
                  <a:schemeClr val="dk1"/>
                </a:solidFill>
                <a:latin typeface="Arial"/>
                <a:ea typeface="Arial"/>
                <a:cs typeface="Arial"/>
                <a:sym typeface="Arial"/>
              </a:rPr>
              <a:t>Datation par luminescence, </a:t>
            </a:r>
            <a:r>
              <a:rPr lang="fr-FR" sz="1200">
                <a:solidFill>
                  <a:schemeClr val="dk1"/>
                </a:solidFill>
                <a:latin typeface="Calibri"/>
                <a:ea typeface="Calibri"/>
                <a:cs typeface="Calibri"/>
                <a:sym typeface="Calibri"/>
              </a:rPr>
              <a:t>Géochronologie Multi-Techniques, Univ. Paris-Saclay</a:t>
            </a:r>
            <a:endParaRPr i="0" sz="1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0"/>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La Résonance paramagnétique électronique</a:t>
            </a:r>
            <a:endParaRPr/>
          </a:p>
          <a:p>
            <a:pPr indent="0" lvl="0" marL="0" marR="0" rtl="0" algn="l">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Même principe que la thermoluminescence mais en se basant sur l’énergie magnétique émise.</a:t>
            </a:r>
            <a:endParaRPr/>
          </a:p>
          <a:p>
            <a:pPr indent="0" lvl="0" marL="0" marR="0" rtl="0" algn="l">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D’autres méthodes existent avec plus ou moins de précisions mais notons déjà que, alors que le </a:t>
            </a:r>
            <a:r>
              <a:rPr baseline="30000" lang="fr-FR" sz="2400">
                <a:solidFill>
                  <a:schemeClr val="dk1"/>
                </a:solidFill>
                <a:latin typeface="Calibri"/>
                <a:ea typeface="Calibri"/>
                <a:cs typeface="Calibri"/>
                <a:sym typeface="Calibri"/>
              </a:rPr>
              <a:t>14</a:t>
            </a:r>
            <a:r>
              <a:rPr lang="fr-FR" sz="2400">
                <a:solidFill>
                  <a:schemeClr val="dk1"/>
                </a:solidFill>
                <a:latin typeface="Calibri"/>
                <a:ea typeface="Calibri"/>
                <a:cs typeface="Calibri"/>
                <a:sym typeface="Calibri"/>
              </a:rPr>
              <a:t>C permet de dater avec une incertitude minimale de +/- 100 ans, la Dendrochronologie peut indiquer une date à l’année voire à la saison près.</a:t>
            </a:r>
            <a:endParaRPr/>
          </a:p>
        </p:txBody>
      </p:sp>
      <p:pic>
        <p:nvPicPr>
          <p:cNvPr descr="C:\Users\Patrice\Desktop\Archéo\Logo Arcjéo CSNA\Archéologie - CSNA FFESSM - Logo quadri.png" id="160" name="Google Shape;160;p10"/>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61" name="Google Shape;161;p10"/>
          <p:cNvPicPr preferRelativeResize="0"/>
          <p:nvPr/>
        </p:nvPicPr>
        <p:blipFill rotWithShape="1">
          <a:blip r:embed="rId4">
            <a:alphaModFix/>
          </a:blip>
          <a:srcRect b="0" l="0" r="0" t="0"/>
          <a:stretch/>
        </p:blipFill>
        <p:spPr>
          <a:xfrm>
            <a:off x="657647" y="3791268"/>
            <a:ext cx="7828705" cy="28425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1"/>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2.	La Dendrochronologie</a:t>
            </a:r>
            <a:endParaRPr/>
          </a:p>
          <a:p>
            <a:pPr indent="0" lvl="0" marL="0" marR="0" rtl="0" algn="l">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La Dendrochronologie étudie uniquement le bois :</a:t>
            </a:r>
            <a:endParaRPr/>
          </a:p>
          <a:p>
            <a:pPr indent="0" lvl="0" marL="0" marR="0" rtl="0" algn="l">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Etymologiquement de Dendron (arbre) et Chronos (temps)</a:t>
            </a:r>
            <a:endParaRPr/>
          </a:p>
          <a:p>
            <a:pPr indent="0" lvl="0" marL="0" marR="0" rtl="0" algn="l">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Clr>
                <a:srgbClr val="00B050"/>
              </a:buClr>
              <a:buSzPts val="1080"/>
              <a:buFont typeface="Noto Sans Symbols"/>
              <a:buNone/>
            </a:pPr>
            <a:r>
              <a:rPr b="1" lang="fr-FR" sz="2400">
                <a:solidFill>
                  <a:srgbClr val="00B050"/>
                </a:solidFill>
                <a:latin typeface="Calibri"/>
                <a:ea typeface="Calibri"/>
                <a:cs typeface="Calibri"/>
                <a:sym typeface="Calibri"/>
              </a:rPr>
              <a:t>a.	Les principes</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Cette méthode étudie la croissance des arbres en étudiant la largeur des cernes du tronc. Elle permet de connaitre ainsi la date de fin de vie de l’arbre, celle de son abattage, à l’année voire à la saison près.</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Pour être précise, elle s’appuie sur 3 principes :</a:t>
            </a:r>
            <a:endParaRPr/>
          </a:p>
          <a:p>
            <a:pPr indent="-457200" lvl="0" marL="457200" marR="0" rtl="0" algn="just">
              <a:spcBef>
                <a:spcPts val="0"/>
              </a:spcBef>
              <a:spcAft>
                <a:spcPts val="0"/>
              </a:spcAft>
              <a:buClr>
                <a:schemeClr val="dk1"/>
              </a:buClr>
              <a:buSzPts val="2400"/>
              <a:buFont typeface="Calibri"/>
              <a:buAutoNum type="arabicPeriod"/>
            </a:pPr>
            <a:r>
              <a:rPr lang="fr-FR" sz="2400">
                <a:solidFill>
                  <a:schemeClr val="dk1"/>
                </a:solidFill>
                <a:latin typeface="Calibri"/>
                <a:ea typeface="Calibri"/>
                <a:cs typeface="Calibri"/>
                <a:sym typeface="Calibri"/>
              </a:rPr>
              <a:t>Un cerne par année</a:t>
            </a:r>
            <a:endParaRPr/>
          </a:p>
          <a:p>
            <a:pPr indent="-457200" lvl="0" marL="457200" marR="0" rtl="0" algn="just">
              <a:spcBef>
                <a:spcPts val="0"/>
              </a:spcBef>
              <a:spcAft>
                <a:spcPts val="0"/>
              </a:spcAft>
              <a:buClr>
                <a:schemeClr val="dk1"/>
              </a:buClr>
              <a:buSzPts val="2400"/>
              <a:buFont typeface="Calibri"/>
              <a:buAutoNum type="arabicPeriod"/>
            </a:pPr>
            <a:r>
              <a:rPr lang="fr-FR" sz="2400">
                <a:solidFill>
                  <a:schemeClr val="dk1"/>
                </a:solidFill>
                <a:latin typeface="Calibri"/>
                <a:ea typeface="Calibri"/>
                <a:cs typeface="Calibri"/>
                <a:sym typeface="Calibri"/>
              </a:rPr>
              <a:t>Une largeur unique liée aux conditions environnementales</a:t>
            </a:r>
            <a:endParaRPr/>
          </a:p>
          <a:p>
            <a:pPr indent="-457200" lvl="0" marL="457200" marR="0" rtl="0" algn="just">
              <a:spcBef>
                <a:spcPts val="0"/>
              </a:spcBef>
              <a:spcAft>
                <a:spcPts val="0"/>
              </a:spcAft>
              <a:buClr>
                <a:schemeClr val="dk1"/>
              </a:buClr>
              <a:buSzPts val="2400"/>
              <a:buFont typeface="Calibri"/>
              <a:buAutoNum type="arabicPeriod"/>
            </a:pPr>
            <a:r>
              <a:rPr lang="fr-FR" sz="2400">
                <a:solidFill>
                  <a:schemeClr val="dk1"/>
                </a:solidFill>
                <a:latin typeface="Calibri"/>
                <a:ea typeface="Calibri"/>
                <a:cs typeface="Calibri"/>
                <a:sym typeface="Calibri"/>
              </a:rPr>
              <a:t>Des variations parfaitement similaires à l’échelle locale, régionale voire planétaire (éruptions volcaniques).</a:t>
            </a:r>
            <a:endParaRPr/>
          </a:p>
        </p:txBody>
      </p:sp>
      <p:pic>
        <p:nvPicPr>
          <p:cNvPr descr="C:\Users\Patrice\Desktop\Archéo\Logo Arcjéo CSNA\Archéologie - CSNA FFESSM - Logo quadri.png" id="167" name="Google Shape;167;p11"/>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2"/>
          <p:cNvSpPr txBox="1"/>
          <p:nvPr/>
        </p:nvSpPr>
        <p:spPr>
          <a:xfrm>
            <a:off x="323528" y="3212976"/>
            <a:ext cx="8568952" cy="3420858"/>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Ainsi, plus on a de référentiels de bois d’un même type dans une zone donnée et plus la qualité des résultats sera précise.</a:t>
            </a:r>
            <a:endParaRPr/>
          </a:p>
          <a:p>
            <a:pPr indent="0" lvl="0" marL="0" marR="0" rtl="0" algn="just">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Mais attention, de la complétude du bois étudié dépend la précision de la datation :</a:t>
            </a:r>
            <a:endParaRPr/>
          </a:p>
          <a:p>
            <a:pPr indent="-342900" lvl="0" marL="342900" marR="0" rtl="0" algn="just">
              <a:spcBef>
                <a:spcPts val="0"/>
              </a:spcBef>
              <a:spcAft>
                <a:spcPts val="0"/>
              </a:spcAft>
              <a:buClr>
                <a:schemeClr val="dk1"/>
              </a:buClr>
              <a:buSzPts val="2400"/>
              <a:buFont typeface="Arial"/>
              <a:buChar char="•"/>
            </a:pPr>
            <a:r>
              <a:rPr lang="fr-FR" sz="2400">
                <a:solidFill>
                  <a:schemeClr val="dk1"/>
                </a:solidFill>
                <a:latin typeface="Calibri"/>
                <a:ea typeface="Calibri"/>
                <a:cs typeface="Calibri"/>
                <a:sym typeface="Calibri"/>
              </a:rPr>
              <a:t>Bois de cœur (duramen) = datation post quem</a:t>
            </a:r>
            <a:endParaRPr/>
          </a:p>
          <a:p>
            <a:pPr indent="-342900" lvl="0" marL="342900" marR="0" rtl="0" algn="just">
              <a:spcBef>
                <a:spcPts val="0"/>
              </a:spcBef>
              <a:spcAft>
                <a:spcPts val="0"/>
              </a:spcAft>
              <a:buClr>
                <a:schemeClr val="dk1"/>
              </a:buClr>
              <a:buSzPts val="2400"/>
              <a:buFont typeface="Arial"/>
              <a:buChar char="•"/>
            </a:pPr>
            <a:r>
              <a:rPr lang="fr-FR" sz="2400">
                <a:solidFill>
                  <a:schemeClr val="dk1"/>
                </a:solidFill>
                <a:latin typeface="Calibri"/>
                <a:ea typeface="Calibri"/>
                <a:cs typeface="Calibri"/>
                <a:sym typeface="Calibri"/>
              </a:rPr>
              <a:t>Aubier partiel = imprécision +/- 30 ans</a:t>
            </a:r>
            <a:endParaRPr/>
          </a:p>
          <a:p>
            <a:pPr indent="-342900" lvl="0" marL="342900" marR="0" rtl="0" algn="just">
              <a:spcBef>
                <a:spcPts val="0"/>
              </a:spcBef>
              <a:spcAft>
                <a:spcPts val="0"/>
              </a:spcAft>
              <a:buClr>
                <a:schemeClr val="dk1"/>
              </a:buClr>
              <a:buSzPts val="2400"/>
              <a:buFont typeface="Arial"/>
              <a:buChar char="•"/>
            </a:pPr>
            <a:r>
              <a:rPr lang="fr-FR" sz="2400">
                <a:solidFill>
                  <a:schemeClr val="dk1"/>
                </a:solidFill>
                <a:latin typeface="Calibri"/>
                <a:ea typeface="Calibri"/>
                <a:cs typeface="Calibri"/>
                <a:sym typeface="Calibri"/>
              </a:rPr>
              <a:t>Aubier complet = date précise à l’année voire à la saison d’abattage</a:t>
            </a:r>
            <a:endParaRPr/>
          </a:p>
        </p:txBody>
      </p:sp>
      <p:pic>
        <p:nvPicPr>
          <p:cNvPr descr="C:\Users\Patrice\Desktop\Archéo\Logo Arcjéo CSNA\Archéologie - CSNA FFESSM - Logo quadri.png" id="173" name="Google Shape;173;p12"/>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74" name="Google Shape;174;p12"/>
          <p:cNvPicPr preferRelativeResize="0"/>
          <p:nvPr/>
        </p:nvPicPr>
        <p:blipFill rotWithShape="1">
          <a:blip r:embed="rId4">
            <a:alphaModFix/>
          </a:blip>
          <a:srcRect b="0" l="0" r="0" t="0"/>
          <a:stretch/>
        </p:blipFill>
        <p:spPr>
          <a:xfrm>
            <a:off x="323528" y="476672"/>
            <a:ext cx="3600400" cy="2657105"/>
          </a:xfrm>
          <a:prstGeom prst="rect">
            <a:avLst/>
          </a:prstGeom>
          <a:noFill/>
          <a:ln>
            <a:noFill/>
          </a:ln>
        </p:spPr>
      </p:pic>
      <p:pic>
        <p:nvPicPr>
          <p:cNvPr id="175" name="Google Shape;175;p12"/>
          <p:cNvPicPr preferRelativeResize="0"/>
          <p:nvPr/>
        </p:nvPicPr>
        <p:blipFill rotWithShape="1">
          <a:blip r:embed="rId5">
            <a:alphaModFix/>
          </a:blip>
          <a:srcRect b="0" l="0" r="0" t="0"/>
          <a:stretch/>
        </p:blipFill>
        <p:spPr>
          <a:xfrm>
            <a:off x="4644008" y="1048876"/>
            <a:ext cx="3888432" cy="202175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3"/>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B050"/>
              </a:buClr>
              <a:buSzPts val="1080"/>
              <a:buFont typeface="Noto Sans Symbols"/>
              <a:buNone/>
            </a:pPr>
            <a:r>
              <a:rPr b="1" lang="fr-FR" sz="2400">
                <a:solidFill>
                  <a:srgbClr val="00B050"/>
                </a:solidFill>
                <a:latin typeface="Calibri"/>
                <a:ea typeface="Calibri"/>
                <a:cs typeface="Calibri"/>
                <a:sym typeface="Calibri"/>
              </a:rPr>
              <a:t>b.	Les référentiels</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La datation dendrochronologique s’appuie sur un référentiel important dans lequel chaque analyse de chaque essence est répertoriée dans une base de données. Ce référentiel est en fait multiple puisqu’il y en a un par essence d’arbre et par zone géographique.</a:t>
            </a:r>
            <a:endParaRPr/>
          </a:p>
        </p:txBody>
      </p:sp>
      <p:pic>
        <p:nvPicPr>
          <p:cNvPr descr="C:\Users\Patrice\Desktop\Archéo\Logo Arcjéo CSNA\Archéologie - CSNA FFESSM - Logo quadri.png" id="181" name="Google Shape;181;p13"/>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182" name="Google Shape;182;p13"/>
          <p:cNvPicPr preferRelativeResize="0"/>
          <p:nvPr/>
        </p:nvPicPr>
        <p:blipFill rotWithShape="1">
          <a:blip r:embed="rId4">
            <a:alphaModFix/>
          </a:blip>
          <a:srcRect b="0" l="0" r="0" t="0"/>
          <a:stretch/>
        </p:blipFill>
        <p:spPr>
          <a:xfrm>
            <a:off x="2355385" y="2780928"/>
            <a:ext cx="5919044" cy="33326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14"/>
          <p:cNvPicPr preferRelativeResize="0"/>
          <p:nvPr/>
        </p:nvPicPr>
        <p:blipFill rotWithShape="1">
          <a:blip r:embed="rId3">
            <a:alphaModFix/>
          </a:blip>
          <a:srcRect b="0" l="0" r="0" t="0"/>
          <a:stretch/>
        </p:blipFill>
        <p:spPr>
          <a:xfrm>
            <a:off x="539552" y="128764"/>
            <a:ext cx="8136904" cy="660047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5"/>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0B050"/>
              </a:buClr>
              <a:buSzPts val="1080"/>
              <a:buFont typeface="Noto Sans Symbols"/>
              <a:buNone/>
            </a:pPr>
            <a:r>
              <a:rPr b="1" lang="fr-FR" sz="2400">
                <a:solidFill>
                  <a:srgbClr val="00B050"/>
                </a:solidFill>
                <a:latin typeface="Calibri"/>
                <a:ea typeface="Calibri"/>
                <a:cs typeface="Calibri"/>
                <a:sym typeface="Calibri"/>
              </a:rPr>
              <a:t>c.	L’échantillon</a:t>
            </a:r>
            <a:endParaRPr/>
          </a:p>
          <a:p>
            <a:pPr indent="0" lvl="0" marL="0" marR="0" rtl="0" algn="just">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La collecte d’échantillon pour datation dendrochronologique dépend :</a:t>
            </a:r>
            <a:endParaRPr/>
          </a:p>
          <a:p>
            <a:pPr indent="-342900" lvl="0" marL="342900" marR="0" rtl="0" algn="just">
              <a:spcBef>
                <a:spcPts val="0"/>
              </a:spcBef>
              <a:spcAft>
                <a:spcPts val="0"/>
              </a:spcAft>
              <a:buClr>
                <a:schemeClr val="dk1"/>
              </a:buClr>
              <a:buSzPts val="2400"/>
              <a:buFont typeface="Arial"/>
              <a:buChar char="•"/>
            </a:pPr>
            <a:r>
              <a:rPr lang="fr-FR" sz="2400">
                <a:solidFill>
                  <a:schemeClr val="dk1"/>
                </a:solidFill>
                <a:latin typeface="Calibri"/>
                <a:ea typeface="Calibri"/>
                <a:cs typeface="Calibri"/>
                <a:sym typeface="Calibri"/>
              </a:rPr>
              <a:t>De ce qu’il reste de la structure à étudier (état de conservation, quantité et qualité des bois)</a:t>
            </a:r>
            <a:endParaRPr/>
          </a:p>
          <a:p>
            <a:pPr indent="-342900" lvl="0" marL="342900" marR="0" rtl="0" algn="just">
              <a:spcBef>
                <a:spcPts val="0"/>
              </a:spcBef>
              <a:spcAft>
                <a:spcPts val="0"/>
              </a:spcAft>
              <a:buClr>
                <a:schemeClr val="dk1"/>
              </a:buClr>
              <a:buSzPts val="2400"/>
              <a:buFont typeface="Arial"/>
              <a:buChar char="•"/>
            </a:pPr>
            <a:r>
              <a:rPr lang="fr-FR" sz="2400">
                <a:solidFill>
                  <a:schemeClr val="dk1"/>
                </a:solidFill>
                <a:latin typeface="Calibri"/>
                <a:ea typeface="Calibri"/>
                <a:cs typeface="Calibri"/>
                <a:sym typeface="Calibri"/>
              </a:rPr>
              <a:t>De la qualité de la collecte elle-même</a:t>
            </a:r>
            <a:endParaRPr/>
          </a:p>
          <a:p>
            <a:pPr indent="0" lvl="0" marL="0" marR="0" rtl="0" algn="just">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Certains principes forts sont à respecter, à commencer par le prélèvement et la conservation des bois car on ne prélève pas n’importe quoi n’importe comment et surtout, les bois humides se décomposent très vite à l’air libre (notamment l’aubier, très utile à la datation).</a:t>
            </a:r>
            <a:endParaRPr/>
          </a:p>
        </p:txBody>
      </p:sp>
      <p:pic>
        <p:nvPicPr>
          <p:cNvPr descr="C:\Users\Patrice\Desktop\Archéo\Logo Arcjéo CSNA\Archéologie - CSNA FFESSM - Logo quadri.png" id="193" name="Google Shape;193;p15"/>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6"/>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b="1" lang="fr-FR" sz="2400">
                <a:solidFill>
                  <a:schemeClr val="dk1"/>
                </a:solidFill>
                <a:highlight>
                  <a:srgbClr val="FFFF00"/>
                </a:highlight>
                <a:latin typeface="Calibri"/>
                <a:ea typeface="Calibri"/>
                <a:cs typeface="Calibri"/>
                <a:sym typeface="Calibri"/>
              </a:rPr>
              <a:t>Règle n°1 :</a:t>
            </a:r>
            <a:r>
              <a:rPr b="1" lang="fr-FR" sz="2400">
                <a:solidFill>
                  <a:schemeClr val="dk1"/>
                </a:solidFill>
                <a:latin typeface="Calibri"/>
                <a:ea typeface="Calibri"/>
                <a:cs typeface="Calibri"/>
                <a:sym typeface="Calibri"/>
              </a:rPr>
              <a:t> </a:t>
            </a:r>
            <a:r>
              <a:rPr lang="fr-FR" sz="2400">
                <a:solidFill>
                  <a:schemeClr val="dk1"/>
                </a:solidFill>
                <a:latin typeface="Calibri"/>
                <a:ea typeface="Calibri"/>
                <a:cs typeface="Calibri"/>
                <a:sym typeface="Calibri"/>
              </a:rPr>
              <a:t>maintenir le bois humide</a:t>
            </a:r>
            <a:endParaRPr/>
          </a:p>
          <a:p>
            <a:pPr indent="0" lvl="0" marL="0" marR="0" rtl="0" algn="just">
              <a:spcBef>
                <a:spcPts val="0"/>
              </a:spcBef>
              <a:spcAft>
                <a:spcPts val="0"/>
              </a:spcAft>
              <a:buClr>
                <a:schemeClr val="dk1"/>
              </a:buClr>
              <a:buSzPts val="1080"/>
              <a:buFont typeface="Noto Sans Symbols"/>
              <a:buNone/>
            </a:pPr>
            <a:r>
              <a:rPr lang="fr-FR" sz="2400" u="sng">
                <a:solidFill>
                  <a:schemeClr val="dk1"/>
                </a:solidFill>
                <a:latin typeface="Calibri"/>
                <a:ea typeface="Calibri"/>
                <a:cs typeface="Calibri"/>
                <a:sym typeface="Calibri"/>
              </a:rPr>
              <a:t>Cas 1 :</a:t>
            </a:r>
            <a:r>
              <a:rPr lang="fr-FR" sz="2400">
                <a:solidFill>
                  <a:schemeClr val="dk1"/>
                </a:solidFill>
                <a:latin typeface="Calibri"/>
                <a:ea typeface="Calibri"/>
                <a:cs typeface="Calibri"/>
                <a:sym typeface="Calibri"/>
              </a:rPr>
              <a:t> 	en milieu humide, site à l’air libre (ex. baisse niveau </a:t>
            </a:r>
            <a:br>
              <a:rPr lang="fr-FR" sz="2400">
                <a:solidFill>
                  <a:schemeClr val="dk1"/>
                </a:solidFill>
                <a:latin typeface="Calibri"/>
                <a:ea typeface="Calibri"/>
                <a:cs typeface="Calibri"/>
                <a:sym typeface="Calibri"/>
              </a:rPr>
            </a:br>
            <a:r>
              <a:rPr lang="fr-FR" sz="2400">
                <a:solidFill>
                  <a:schemeClr val="dk1"/>
                </a:solidFill>
                <a:latin typeface="Calibri"/>
                <a:ea typeface="Calibri"/>
                <a:cs typeface="Calibri"/>
                <a:sym typeface="Calibri"/>
              </a:rPr>
              <a:t>		rivière…).</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S’il s’agit de gros items (poutres, travées…) toujours en emprise avec le sol, il faut impérativement conserver l’humidification en utiliser, par exemple, un Bidim régulièrement arrosé.</a:t>
            </a:r>
            <a:endParaRPr/>
          </a:p>
        </p:txBody>
      </p:sp>
      <p:pic>
        <p:nvPicPr>
          <p:cNvPr descr="C:\Users\Patrice\Desktop\Archéo\Logo Arcjéo CSNA\Archéologie - CSNA FFESSM - Logo quadri.png" id="199" name="Google Shape;199;p16"/>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200" name="Google Shape;200;p16"/>
          <p:cNvPicPr preferRelativeResize="0"/>
          <p:nvPr/>
        </p:nvPicPr>
        <p:blipFill rotWithShape="1">
          <a:blip r:embed="rId4">
            <a:alphaModFix/>
          </a:blip>
          <a:srcRect b="0" l="0" r="0" t="0"/>
          <a:stretch/>
        </p:blipFill>
        <p:spPr>
          <a:xfrm>
            <a:off x="4426415" y="3176495"/>
            <a:ext cx="4394057" cy="3060818"/>
          </a:xfrm>
          <a:prstGeom prst="rect">
            <a:avLst/>
          </a:prstGeom>
          <a:noFill/>
          <a:ln>
            <a:noFill/>
          </a:ln>
        </p:spPr>
      </p:pic>
      <p:sp>
        <p:nvSpPr>
          <p:cNvPr id="201" name="Google Shape;201;p16"/>
          <p:cNvSpPr txBox="1"/>
          <p:nvPr/>
        </p:nvSpPr>
        <p:spPr>
          <a:xfrm>
            <a:off x="4337443" y="6236002"/>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 Frédéric Prodéo</a:t>
            </a:r>
            <a:endParaRPr sz="1200">
              <a:solidFill>
                <a:schemeClr val="dk1"/>
              </a:solidFill>
              <a:latin typeface="Calibri"/>
              <a:ea typeface="Calibri"/>
              <a:cs typeface="Calibri"/>
              <a:sym typeface="Calibri"/>
            </a:endParaRPr>
          </a:p>
        </p:txBody>
      </p:sp>
      <p:pic>
        <p:nvPicPr>
          <p:cNvPr id="202" name="Google Shape;202;p16"/>
          <p:cNvPicPr preferRelativeResize="0"/>
          <p:nvPr/>
        </p:nvPicPr>
        <p:blipFill rotWithShape="1">
          <a:blip r:embed="rId5">
            <a:alphaModFix/>
          </a:blip>
          <a:srcRect b="0" l="0" r="0" t="0"/>
          <a:stretch/>
        </p:blipFill>
        <p:spPr>
          <a:xfrm>
            <a:off x="220003" y="3175182"/>
            <a:ext cx="4083349" cy="3060819"/>
          </a:xfrm>
          <a:prstGeom prst="rect">
            <a:avLst/>
          </a:prstGeom>
          <a:noFill/>
          <a:ln>
            <a:noFill/>
          </a:ln>
        </p:spPr>
      </p:pic>
      <p:sp>
        <p:nvSpPr>
          <p:cNvPr id="203" name="Google Shape;203;p16"/>
          <p:cNvSpPr txBox="1"/>
          <p:nvPr/>
        </p:nvSpPr>
        <p:spPr>
          <a:xfrm>
            <a:off x="156289" y="6235346"/>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 DRASSM / MCC</a:t>
            </a:r>
            <a:endParaRPr sz="12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nvSpPr>
        <p:spPr>
          <a:xfrm>
            <a:off x="323528" y="404665"/>
            <a:ext cx="4000887" cy="6229170"/>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S’il s’agit de petits éléments, les réimmerger dans un sceau ou une bassine contenant, de préférence, l’eau d’origine ou de l’eau déminéralisée.</a:t>
            </a:r>
            <a:endParaRPr/>
          </a:p>
        </p:txBody>
      </p:sp>
      <p:pic>
        <p:nvPicPr>
          <p:cNvPr descr="C:\Users\Patrice\Desktop\Archéo\Logo Arcjéo CSNA\Archéologie - CSNA FFESSM - Logo quadri.png" id="209" name="Google Shape;209;p17"/>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10" name="Google Shape;210;p17"/>
          <p:cNvSpPr txBox="1"/>
          <p:nvPr/>
        </p:nvSpPr>
        <p:spPr>
          <a:xfrm>
            <a:off x="428242" y="5089810"/>
            <a:ext cx="388947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 Frédéric Prodéo</a:t>
            </a:r>
            <a:endParaRPr sz="1200">
              <a:solidFill>
                <a:schemeClr val="dk1"/>
              </a:solidFill>
              <a:latin typeface="Calibri"/>
              <a:ea typeface="Calibri"/>
              <a:cs typeface="Calibri"/>
              <a:sym typeface="Calibri"/>
            </a:endParaRPr>
          </a:p>
        </p:txBody>
      </p:sp>
      <p:pic>
        <p:nvPicPr>
          <p:cNvPr id="211" name="Google Shape;211;p17"/>
          <p:cNvPicPr preferRelativeResize="0"/>
          <p:nvPr/>
        </p:nvPicPr>
        <p:blipFill rotWithShape="1">
          <a:blip r:embed="rId4">
            <a:alphaModFix/>
          </a:blip>
          <a:srcRect b="0" l="0" r="0" t="0"/>
          <a:stretch/>
        </p:blipFill>
        <p:spPr>
          <a:xfrm>
            <a:off x="428242" y="2380078"/>
            <a:ext cx="3889478" cy="2736304"/>
          </a:xfrm>
          <a:prstGeom prst="rect">
            <a:avLst/>
          </a:prstGeom>
          <a:noFill/>
          <a:ln>
            <a:noFill/>
          </a:ln>
        </p:spPr>
      </p:pic>
      <p:sp>
        <p:nvSpPr>
          <p:cNvPr id="212" name="Google Shape;212;p17"/>
          <p:cNvSpPr txBox="1"/>
          <p:nvPr/>
        </p:nvSpPr>
        <p:spPr>
          <a:xfrm>
            <a:off x="4572000" y="1017211"/>
            <a:ext cx="4392488" cy="5616624"/>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u="sng">
                <a:solidFill>
                  <a:schemeClr val="dk1"/>
                </a:solidFill>
                <a:latin typeface="Calibri"/>
                <a:ea typeface="Calibri"/>
                <a:cs typeface="Calibri"/>
                <a:sym typeface="Calibri"/>
              </a:rPr>
              <a:t>Cas 2 :</a:t>
            </a:r>
            <a:r>
              <a:rPr lang="fr-FR" sz="2400">
                <a:solidFill>
                  <a:schemeClr val="dk1"/>
                </a:solidFill>
                <a:latin typeface="Calibri"/>
                <a:ea typeface="Calibri"/>
                <a:cs typeface="Calibri"/>
                <a:sym typeface="Calibri"/>
              </a:rPr>
              <a:t> 	prélèvement en milieu aquatique</a:t>
            </a:r>
            <a:endParaRPr/>
          </a:p>
          <a:p>
            <a:pPr indent="0" lvl="0" marL="0" marR="0" rtl="0" algn="just">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Même principe, les bois doivent impérativement rester gorgés d’eau, les moins gros peuvent être enveloppés de cellophane ou réimmergés dans un contenant..</a:t>
            </a:r>
            <a:endParaRPr/>
          </a:p>
        </p:txBody>
      </p:sp>
      <p:pic>
        <p:nvPicPr>
          <p:cNvPr id="213" name="Google Shape;213;p17"/>
          <p:cNvPicPr preferRelativeResize="0"/>
          <p:nvPr/>
        </p:nvPicPr>
        <p:blipFill rotWithShape="1">
          <a:blip r:embed="rId5">
            <a:alphaModFix/>
          </a:blip>
          <a:srcRect b="0" l="0" r="0" t="0"/>
          <a:stretch/>
        </p:blipFill>
        <p:spPr>
          <a:xfrm>
            <a:off x="4643651" y="3980809"/>
            <a:ext cx="4249185" cy="2877191"/>
          </a:xfrm>
          <a:prstGeom prst="rect">
            <a:avLst/>
          </a:prstGeom>
          <a:noFill/>
          <a:ln>
            <a:noFill/>
          </a:ln>
        </p:spPr>
      </p:pic>
      <p:sp>
        <p:nvSpPr>
          <p:cNvPr id="214" name="Google Shape;214;p17"/>
          <p:cNvSpPr txBox="1"/>
          <p:nvPr/>
        </p:nvSpPr>
        <p:spPr>
          <a:xfrm>
            <a:off x="4643651" y="6495335"/>
            <a:ext cx="388947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lt1"/>
                </a:solidFill>
                <a:latin typeface="Calibri"/>
                <a:ea typeface="Calibri"/>
                <a:cs typeface="Calibri"/>
                <a:sym typeface="Calibri"/>
              </a:rPr>
              <a:t>© Frédéric Prodéo</a:t>
            </a:r>
            <a:endParaRPr sz="12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8"/>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a:solidFill>
                  <a:schemeClr val="dk1"/>
                </a:solidFill>
                <a:highlight>
                  <a:srgbClr val="FFFF00"/>
                </a:highlight>
                <a:latin typeface="Calibri"/>
                <a:ea typeface="Calibri"/>
                <a:cs typeface="Calibri"/>
                <a:sym typeface="Calibri"/>
              </a:rPr>
              <a:t>Règle n°2 :</a:t>
            </a:r>
            <a:r>
              <a:rPr lang="fr-FR" sz="2400">
                <a:solidFill>
                  <a:schemeClr val="dk1"/>
                </a:solidFill>
                <a:latin typeface="Calibri"/>
                <a:ea typeface="Calibri"/>
                <a:cs typeface="Calibri"/>
                <a:sym typeface="Calibri"/>
              </a:rPr>
              <a:t> Penser son prélèvement</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Lorsque les bois sont de taille à être transportés (pieux, bout de membrure…), il faut les prélever en entier, le dendrochronologue fera lui-même le prélèvement qu’il convient pour l’analyse.</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S’il s’agit d’une structure non transportable (ouvrage, coque de bateau…), des photos et un plan d’implantation permettent au dendrochronologue d’indiquer les zones de prélèvement.</a:t>
            </a:r>
            <a:endParaRPr/>
          </a:p>
        </p:txBody>
      </p:sp>
      <p:pic>
        <p:nvPicPr>
          <p:cNvPr descr="C:\Users\Patrice\Desktop\Archéo\Logo Arcjéo CSNA\Archéologie - CSNA FFESSM - Logo quadri.png" id="220" name="Google Shape;220;p18"/>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21" name="Google Shape;221;p18"/>
          <p:cNvSpPr txBox="1"/>
          <p:nvPr/>
        </p:nvSpPr>
        <p:spPr>
          <a:xfrm>
            <a:off x="1043608" y="6356835"/>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 Morgane Cayre</a:t>
            </a:r>
            <a:endParaRPr sz="1200">
              <a:solidFill>
                <a:schemeClr val="dk1"/>
              </a:solidFill>
              <a:latin typeface="Calibri"/>
              <a:ea typeface="Calibri"/>
              <a:cs typeface="Calibri"/>
              <a:sym typeface="Calibri"/>
            </a:endParaRPr>
          </a:p>
        </p:txBody>
      </p:sp>
      <p:pic>
        <p:nvPicPr>
          <p:cNvPr id="222" name="Google Shape;222;p18"/>
          <p:cNvPicPr preferRelativeResize="0"/>
          <p:nvPr/>
        </p:nvPicPr>
        <p:blipFill rotWithShape="1">
          <a:blip r:embed="rId4">
            <a:alphaModFix/>
          </a:blip>
          <a:srcRect b="0" l="0" r="0" t="0"/>
          <a:stretch/>
        </p:blipFill>
        <p:spPr>
          <a:xfrm>
            <a:off x="2663787" y="3445213"/>
            <a:ext cx="3672408" cy="31598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9"/>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Quoi qu’il en soit, le prélèvement devra être suffisamment épais pour ne pas se briser (&gt;5cm), être réalisé de préférence en comprenant l’aubier et en évitant les nœuds. </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Toujours prélever plusieurs échantillons sur un même site afin de correctement le dater et bien répertorier ces échantillons sur le plan du site.</a:t>
            </a:r>
            <a:endParaRPr/>
          </a:p>
        </p:txBody>
      </p:sp>
      <p:pic>
        <p:nvPicPr>
          <p:cNvPr descr="C:\Users\Patrice\Desktop\Archéo\Logo Arcjéo CSNA\Archéologie - CSNA FFESSM - Logo quadri.png" id="228" name="Google Shape;228;p19"/>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29" name="Google Shape;229;p19"/>
          <p:cNvSpPr txBox="1"/>
          <p:nvPr/>
        </p:nvSpPr>
        <p:spPr>
          <a:xfrm>
            <a:off x="447071" y="6466515"/>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 Jimmy Bouchard</a:t>
            </a:r>
            <a:endParaRPr sz="1200">
              <a:solidFill>
                <a:schemeClr val="dk1"/>
              </a:solidFill>
              <a:latin typeface="Calibri"/>
              <a:ea typeface="Calibri"/>
              <a:cs typeface="Calibri"/>
              <a:sym typeface="Calibri"/>
            </a:endParaRPr>
          </a:p>
        </p:txBody>
      </p:sp>
      <p:pic>
        <p:nvPicPr>
          <p:cNvPr id="230" name="Google Shape;230;p19"/>
          <p:cNvPicPr preferRelativeResize="0"/>
          <p:nvPr/>
        </p:nvPicPr>
        <p:blipFill rotWithShape="1">
          <a:blip r:embed="rId4">
            <a:alphaModFix/>
          </a:blip>
          <a:srcRect b="0" l="0" r="0" t="0"/>
          <a:stretch/>
        </p:blipFill>
        <p:spPr>
          <a:xfrm>
            <a:off x="5220072" y="3356992"/>
            <a:ext cx="3131815" cy="3386522"/>
          </a:xfrm>
          <a:prstGeom prst="rect">
            <a:avLst/>
          </a:prstGeom>
          <a:noFill/>
          <a:ln>
            <a:noFill/>
          </a:ln>
        </p:spPr>
      </p:pic>
      <p:sp>
        <p:nvSpPr>
          <p:cNvPr id="231" name="Google Shape;231;p19"/>
          <p:cNvSpPr txBox="1"/>
          <p:nvPr/>
        </p:nvSpPr>
        <p:spPr>
          <a:xfrm>
            <a:off x="5220072" y="6512345"/>
            <a:ext cx="4572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lt1"/>
                </a:solidFill>
                <a:latin typeface="Calibri"/>
                <a:ea typeface="Calibri"/>
                <a:cs typeface="Calibri"/>
                <a:sym typeface="Calibri"/>
              </a:rPr>
              <a:t>© Frédéric Prodéo</a:t>
            </a:r>
            <a:endParaRPr sz="1200">
              <a:solidFill>
                <a:schemeClr val="lt1"/>
              </a:solidFill>
              <a:latin typeface="Calibri"/>
              <a:ea typeface="Calibri"/>
              <a:cs typeface="Calibri"/>
              <a:sym typeface="Calibri"/>
            </a:endParaRPr>
          </a:p>
        </p:txBody>
      </p:sp>
      <p:pic>
        <p:nvPicPr>
          <p:cNvPr id="232" name="Google Shape;232;p19"/>
          <p:cNvPicPr preferRelativeResize="0"/>
          <p:nvPr/>
        </p:nvPicPr>
        <p:blipFill rotWithShape="1">
          <a:blip r:embed="rId5">
            <a:alphaModFix/>
          </a:blip>
          <a:srcRect b="0" l="0" r="0" t="0"/>
          <a:stretch/>
        </p:blipFill>
        <p:spPr>
          <a:xfrm>
            <a:off x="467544" y="3627259"/>
            <a:ext cx="4350525" cy="288508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0"/>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a:solidFill>
                  <a:schemeClr val="dk1"/>
                </a:solidFill>
                <a:highlight>
                  <a:srgbClr val="FFFF00"/>
                </a:highlight>
                <a:latin typeface="Calibri"/>
                <a:ea typeface="Calibri"/>
                <a:cs typeface="Calibri"/>
                <a:sym typeface="Calibri"/>
              </a:rPr>
              <a:t>Règle n°3 :</a:t>
            </a:r>
            <a:r>
              <a:rPr lang="fr-FR" sz="2400">
                <a:solidFill>
                  <a:schemeClr val="dk1"/>
                </a:solidFill>
                <a:latin typeface="Calibri"/>
                <a:ea typeface="Calibri"/>
                <a:cs typeface="Calibri"/>
                <a:sym typeface="Calibri"/>
              </a:rPr>
              <a:t> Protéger et conserver son prélèvement</a:t>
            </a:r>
            <a:endParaRPr/>
          </a:p>
          <a:p>
            <a:pPr indent="0" lvl="0" marL="0" marR="0" rtl="0" algn="just">
              <a:spcBef>
                <a:spcPts val="0"/>
              </a:spcBef>
              <a:spcAft>
                <a:spcPts val="0"/>
              </a:spcAft>
              <a:buClr>
                <a:schemeClr val="dk1"/>
              </a:buClr>
              <a:buSzPts val="108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Les éléments ainsi prélevés sont à conditionner (ex. cellophane) et à stocker à l’abri de la chaleur et de la lumière.</a:t>
            </a:r>
            <a:endParaRPr/>
          </a:p>
        </p:txBody>
      </p:sp>
      <p:pic>
        <p:nvPicPr>
          <p:cNvPr descr="C:\Users\Patrice\Desktop\Archéo\Logo Arcjéo CSNA\Archéologie - CSNA FFESSM - Logo quadri.png" id="238" name="Google Shape;238;p20"/>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239" name="Google Shape;239;p20"/>
          <p:cNvPicPr preferRelativeResize="0"/>
          <p:nvPr/>
        </p:nvPicPr>
        <p:blipFill rotWithShape="1">
          <a:blip r:embed="rId4">
            <a:alphaModFix/>
          </a:blip>
          <a:srcRect b="0" l="0" r="0" t="0"/>
          <a:stretch/>
        </p:blipFill>
        <p:spPr>
          <a:xfrm>
            <a:off x="1446700" y="2564904"/>
            <a:ext cx="5742638" cy="3888432"/>
          </a:xfrm>
          <a:prstGeom prst="rect">
            <a:avLst/>
          </a:prstGeom>
          <a:noFill/>
          <a:ln>
            <a:noFill/>
          </a:ln>
        </p:spPr>
      </p:pic>
      <p:sp>
        <p:nvSpPr>
          <p:cNvPr id="240" name="Google Shape;240;p20"/>
          <p:cNvSpPr txBox="1"/>
          <p:nvPr/>
        </p:nvSpPr>
        <p:spPr>
          <a:xfrm>
            <a:off x="1619672" y="6098813"/>
            <a:ext cx="388947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lt1"/>
                </a:solidFill>
                <a:latin typeface="Calibri"/>
                <a:ea typeface="Calibri"/>
                <a:cs typeface="Calibri"/>
                <a:sym typeface="Calibri"/>
              </a:rPr>
              <a:t>© Frédéric Prodéo</a:t>
            </a:r>
            <a:endParaRPr sz="12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1"/>
          <p:cNvSpPr txBox="1"/>
          <p:nvPr/>
        </p:nvSpPr>
        <p:spPr>
          <a:xfrm>
            <a:off x="323528" y="620687"/>
            <a:ext cx="8352927" cy="6013147"/>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a:solidFill>
                  <a:schemeClr val="dk1"/>
                </a:solidFill>
                <a:highlight>
                  <a:srgbClr val="FFFF00"/>
                </a:highlight>
                <a:latin typeface="Calibri"/>
                <a:ea typeface="Calibri"/>
                <a:cs typeface="Calibri"/>
                <a:sym typeface="Calibri"/>
              </a:rPr>
              <a:t>A noter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Depuis peu, la datation peut être réalisée à partir de photogrammétries fines.</a:t>
            </a:r>
            <a:endParaRPr/>
          </a:p>
        </p:txBody>
      </p:sp>
      <p:pic>
        <p:nvPicPr>
          <p:cNvPr descr="C:\Users\Patrice\Desktop\Archéo\Logo Arcjéo CSNA\Archéologie - CSNA FFESSM - Logo quadri.png" id="246" name="Google Shape;246;p21"/>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47" name="Google Shape;247;p21"/>
          <p:cNvSpPr txBox="1"/>
          <p:nvPr/>
        </p:nvSpPr>
        <p:spPr>
          <a:xfrm>
            <a:off x="1619672" y="6146099"/>
            <a:ext cx="388947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200">
                <a:solidFill>
                  <a:schemeClr val="dk1"/>
                </a:solidFill>
                <a:latin typeface="Calibri"/>
                <a:ea typeface="Calibri"/>
                <a:cs typeface="Calibri"/>
                <a:sym typeface="Calibri"/>
              </a:rPr>
              <a:t>© Dendrotech</a:t>
            </a:r>
            <a:endParaRPr sz="1200">
              <a:solidFill>
                <a:schemeClr val="dk1"/>
              </a:solidFill>
              <a:latin typeface="Calibri"/>
              <a:ea typeface="Calibri"/>
              <a:cs typeface="Calibri"/>
              <a:sym typeface="Calibri"/>
            </a:endParaRPr>
          </a:p>
        </p:txBody>
      </p:sp>
      <p:pic>
        <p:nvPicPr>
          <p:cNvPr id="248" name="Google Shape;248;p21"/>
          <p:cNvPicPr preferRelativeResize="0"/>
          <p:nvPr/>
        </p:nvPicPr>
        <p:blipFill rotWithShape="1">
          <a:blip r:embed="rId4">
            <a:alphaModFix/>
          </a:blip>
          <a:srcRect b="0" l="0" r="0" t="0"/>
          <a:stretch/>
        </p:blipFill>
        <p:spPr>
          <a:xfrm>
            <a:off x="539552" y="2236976"/>
            <a:ext cx="3667398" cy="3975387"/>
          </a:xfrm>
          <a:prstGeom prst="rect">
            <a:avLst/>
          </a:prstGeom>
          <a:noFill/>
          <a:ln>
            <a:noFill/>
          </a:ln>
        </p:spPr>
      </p:pic>
      <p:pic>
        <p:nvPicPr>
          <p:cNvPr id="249" name="Google Shape;249;p21"/>
          <p:cNvPicPr preferRelativeResize="0"/>
          <p:nvPr/>
        </p:nvPicPr>
        <p:blipFill rotWithShape="1">
          <a:blip r:embed="rId5">
            <a:alphaModFix/>
          </a:blip>
          <a:srcRect b="0" l="0" r="0" t="0"/>
          <a:stretch/>
        </p:blipFill>
        <p:spPr>
          <a:xfrm>
            <a:off x="4527742" y="2162704"/>
            <a:ext cx="4266766" cy="36450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2"/>
          <p:cNvSpPr txBox="1"/>
          <p:nvPr/>
        </p:nvSpPr>
        <p:spPr>
          <a:xfrm>
            <a:off x="323528" y="1196752"/>
            <a:ext cx="3600399" cy="5437082"/>
          </a:xfrm>
          <a:prstGeom prst="rect">
            <a:avLst/>
          </a:prstGeom>
          <a:noFill/>
          <a:ln>
            <a:noFill/>
          </a:ln>
        </p:spPr>
        <p:txBody>
          <a:bodyPr anchorCtr="0" anchor="t" bIns="45700" lIns="91425" spcFirstLastPara="1" rIns="91425" wrap="square" tIns="45700">
            <a:normAutofit/>
          </a:bodyPr>
          <a:lstStyle/>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La Dendrochronologie ne s’utilise pas toujours seule ou en première analyse. </a:t>
            </a:r>
            <a:br>
              <a:rPr lang="fr-FR" sz="2400">
                <a:solidFill>
                  <a:schemeClr val="dk1"/>
                </a:solidFill>
                <a:latin typeface="Calibri"/>
                <a:ea typeface="Calibri"/>
                <a:cs typeface="Calibri"/>
                <a:sym typeface="Calibri"/>
              </a:rPr>
            </a:br>
            <a:r>
              <a:rPr lang="fr-FR" sz="2400">
                <a:solidFill>
                  <a:schemeClr val="dk1"/>
                </a:solidFill>
                <a:latin typeface="Calibri"/>
                <a:ea typeface="Calibri"/>
                <a:cs typeface="Calibri"/>
                <a:sym typeface="Calibri"/>
              </a:rPr>
              <a:t>En effet, il faut s’assurer que le prélèvement à étudier rentre bien dans un référentiel connu (type d’arbre + époque + zone géographique). </a:t>
            </a:r>
            <a:endParaRPr/>
          </a:p>
          <a:p>
            <a:pPr indent="0" lvl="0" marL="0" marR="0" rtl="0" algn="just">
              <a:spcBef>
                <a:spcPts val="0"/>
              </a:spcBef>
              <a:spcAft>
                <a:spcPts val="0"/>
              </a:spcAft>
              <a:buClr>
                <a:schemeClr val="dk1"/>
              </a:buClr>
              <a:buSzPts val="1080"/>
              <a:buFont typeface="Noto Sans Symbols"/>
              <a:buNone/>
            </a:pPr>
            <a:r>
              <a:rPr lang="fr-FR" sz="2400">
                <a:solidFill>
                  <a:schemeClr val="dk1"/>
                </a:solidFill>
                <a:latin typeface="Calibri"/>
                <a:ea typeface="Calibri"/>
                <a:cs typeface="Calibri"/>
                <a:sym typeface="Calibri"/>
              </a:rPr>
              <a:t>Régulièrement donc, une datation au Carbone 14 précède celle par dendro-chronologie.</a:t>
            </a:r>
            <a:endParaRPr/>
          </a:p>
        </p:txBody>
      </p:sp>
      <p:pic>
        <p:nvPicPr>
          <p:cNvPr descr="C:\Users\Patrice\Desktop\Archéo\Logo Arcjéo CSNA\Archéologie - CSNA FFESSM - Logo quadri.png" id="255" name="Google Shape;255;p22"/>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56" name="Google Shape;256;p22"/>
          <p:cNvSpPr txBox="1"/>
          <p:nvPr/>
        </p:nvSpPr>
        <p:spPr>
          <a:xfrm>
            <a:off x="4183765" y="1112479"/>
            <a:ext cx="4204659" cy="710707"/>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fr-FR" sz="1800">
                <a:solidFill>
                  <a:schemeClr val="dk1"/>
                </a:solidFill>
                <a:latin typeface="Calibri"/>
                <a:ea typeface="Calibri"/>
                <a:cs typeface="Calibri"/>
                <a:sym typeface="Calibri"/>
              </a:rPr>
              <a:t>Ex. site de Saint-Astier, Dordogne (FFESSM, P. Claverie, RO S. Best)</a:t>
            </a:r>
            <a:endParaRPr/>
          </a:p>
        </p:txBody>
      </p:sp>
      <p:pic>
        <p:nvPicPr>
          <p:cNvPr id="257" name="Google Shape;257;p22"/>
          <p:cNvPicPr preferRelativeResize="0"/>
          <p:nvPr/>
        </p:nvPicPr>
        <p:blipFill rotWithShape="1">
          <a:blip r:embed="rId4">
            <a:alphaModFix/>
          </a:blip>
          <a:srcRect b="0" l="0" r="0" t="0"/>
          <a:stretch/>
        </p:blipFill>
        <p:spPr>
          <a:xfrm>
            <a:off x="4139952" y="1916832"/>
            <a:ext cx="4895692" cy="4651612"/>
          </a:xfrm>
          <a:prstGeom prst="rect">
            <a:avLst/>
          </a:prstGeom>
          <a:noFill/>
          <a:ln>
            <a:noFill/>
          </a:ln>
        </p:spPr>
      </p:pic>
      <p:sp>
        <p:nvSpPr>
          <p:cNvPr id="258" name="Google Shape;258;p22"/>
          <p:cNvSpPr txBox="1"/>
          <p:nvPr/>
        </p:nvSpPr>
        <p:spPr>
          <a:xfrm>
            <a:off x="355577" y="552984"/>
            <a:ext cx="45720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70C0"/>
              </a:buClr>
              <a:buSzPts val="1440"/>
              <a:buFont typeface="Noto Sans Symbols"/>
              <a:buNone/>
            </a:pPr>
            <a:r>
              <a:rPr lang="fr-FR" sz="3200">
                <a:solidFill>
                  <a:srgbClr val="0070C0"/>
                </a:solidFill>
                <a:latin typeface="Calibri"/>
                <a:ea typeface="Calibri"/>
                <a:cs typeface="Calibri"/>
                <a:sym typeface="Calibri"/>
              </a:rPr>
              <a:t>3.	Conjuguer les datations</a:t>
            </a:r>
            <a:endParaRPr/>
          </a:p>
        </p:txBody>
      </p:sp>
      <p:sp>
        <p:nvSpPr>
          <p:cNvPr id="259" name="Google Shape;259;p22"/>
          <p:cNvSpPr txBox="1"/>
          <p:nvPr/>
        </p:nvSpPr>
        <p:spPr>
          <a:xfrm>
            <a:off x="6542440" y="1823186"/>
            <a:ext cx="2419350" cy="27622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i="1" lang="fr-FR" sz="1100">
                <a:solidFill>
                  <a:schemeClr val="dk1"/>
                </a:solidFill>
                <a:latin typeface="Calibri"/>
                <a:ea typeface="Calibri"/>
                <a:cs typeface="Calibri"/>
                <a:sym typeface="Calibri"/>
              </a:rPr>
              <a:t>Datation au Carbone 14 (CIRAM)</a:t>
            </a:r>
            <a:endParaRPr sz="11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descr="C:\Users\Patrice\Desktop\Archéo\Logo Arcjéo CSNA\Archéologie - CSNA FFESSM - Logo quadri.png" id="264" name="Google Shape;264;p23"/>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65" name="Google Shape;265;p23"/>
          <p:cNvSpPr txBox="1"/>
          <p:nvPr/>
        </p:nvSpPr>
        <p:spPr>
          <a:xfrm>
            <a:off x="5868144" y="1556792"/>
            <a:ext cx="2419350" cy="27622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i="1" lang="fr-FR" sz="1100">
                <a:solidFill>
                  <a:schemeClr val="dk1"/>
                </a:solidFill>
                <a:latin typeface="Calibri"/>
                <a:ea typeface="Calibri"/>
                <a:cs typeface="Calibri"/>
                <a:sym typeface="Calibri"/>
              </a:rPr>
              <a:t>Datation Dendro (Dendrotech)</a:t>
            </a:r>
            <a:endParaRPr sz="1100">
              <a:solidFill>
                <a:schemeClr val="dk1"/>
              </a:solidFill>
              <a:latin typeface="Calibri"/>
              <a:ea typeface="Calibri"/>
              <a:cs typeface="Calibri"/>
              <a:sym typeface="Calibri"/>
            </a:endParaRPr>
          </a:p>
        </p:txBody>
      </p:sp>
      <p:pic>
        <p:nvPicPr>
          <p:cNvPr id="266" name="Google Shape;266;p23"/>
          <p:cNvPicPr preferRelativeResize="0"/>
          <p:nvPr/>
        </p:nvPicPr>
        <p:blipFill rotWithShape="1">
          <a:blip r:embed="rId4">
            <a:alphaModFix/>
          </a:blip>
          <a:srcRect b="0" l="0" r="0" t="0"/>
          <a:stretch/>
        </p:blipFill>
        <p:spPr>
          <a:xfrm>
            <a:off x="90418" y="247884"/>
            <a:ext cx="5201662" cy="6452695"/>
          </a:xfrm>
          <a:prstGeom prst="rect">
            <a:avLst/>
          </a:prstGeom>
          <a:noFill/>
          <a:ln>
            <a:noFill/>
          </a:ln>
        </p:spPr>
      </p:pic>
      <p:sp>
        <p:nvSpPr>
          <p:cNvPr id="267" name="Google Shape;267;p23"/>
          <p:cNvSpPr txBox="1"/>
          <p:nvPr/>
        </p:nvSpPr>
        <p:spPr>
          <a:xfrm>
            <a:off x="4355976" y="3713984"/>
            <a:ext cx="4572000" cy="262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fr-FR" sz="1800">
                <a:solidFill>
                  <a:schemeClr val="dk1"/>
                </a:solidFill>
                <a:latin typeface="Calibri"/>
                <a:ea typeface="Calibri"/>
                <a:cs typeface="Calibri"/>
                <a:sym typeface="Calibri"/>
              </a:rPr>
              <a:t>Dans ce cas, des résultats intéressants sur le XVe, avec des réponses relativement locales (Vienne, Charente, Lot, Dordogne, Gers...). Traités indépendamment l'un de l'autre , le bois 01 aurait un terminus en 1454 et le bois 02 en 1483. Les terminus correspondant à des cernes de duramen, il faudrait voir ces dates comme des terminus post quem.</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descr="C:\Users\Patrice\Desktop\Archéo\Logo Arcjéo CSNA\Archéologie - CSNA FFESSM - Logo quadri.png" id="272" name="Google Shape;272;p24"/>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73" name="Google Shape;273;p24"/>
          <p:cNvSpPr txBox="1"/>
          <p:nvPr/>
        </p:nvSpPr>
        <p:spPr>
          <a:xfrm>
            <a:off x="6156176" y="2204864"/>
            <a:ext cx="2419350" cy="27622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i="1" lang="fr-FR" sz="1100">
                <a:solidFill>
                  <a:schemeClr val="dk1"/>
                </a:solidFill>
                <a:latin typeface="Calibri"/>
                <a:ea typeface="Calibri"/>
                <a:cs typeface="Calibri"/>
                <a:sym typeface="Calibri"/>
              </a:rPr>
              <a:t>Datation Dendro (Dendrotech)</a:t>
            </a:r>
            <a:endParaRPr sz="1100">
              <a:solidFill>
                <a:schemeClr val="dk1"/>
              </a:solidFill>
              <a:latin typeface="Calibri"/>
              <a:ea typeface="Calibri"/>
              <a:cs typeface="Calibri"/>
              <a:sym typeface="Calibri"/>
            </a:endParaRPr>
          </a:p>
        </p:txBody>
      </p:sp>
      <p:pic>
        <p:nvPicPr>
          <p:cNvPr id="274" name="Google Shape;274;p24"/>
          <p:cNvPicPr preferRelativeResize="0"/>
          <p:nvPr/>
        </p:nvPicPr>
        <p:blipFill rotWithShape="1">
          <a:blip r:embed="rId4">
            <a:alphaModFix/>
          </a:blip>
          <a:srcRect b="0" l="0" r="0" t="0"/>
          <a:stretch/>
        </p:blipFill>
        <p:spPr>
          <a:xfrm>
            <a:off x="251520" y="200390"/>
            <a:ext cx="5782310" cy="632523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descr="C:\Users\Patrice\Desktop\Archéo\Logo Arcjéo CSNA\Archéologie - CSNA FFESSM - Logo quadri.png" id="279" name="Google Shape;279;p25"/>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pic>
        <p:nvPicPr>
          <p:cNvPr id="280" name="Google Shape;280;p25"/>
          <p:cNvPicPr preferRelativeResize="0"/>
          <p:nvPr/>
        </p:nvPicPr>
        <p:blipFill rotWithShape="1">
          <a:blip r:embed="rId4">
            <a:alphaModFix/>
          </a:blip>
          <a:srcRect b="0" l="0" r="0" t="0"/>
          <a:stretch/>
        </p:blipFill>
        <p:spPr>
          <a:xfrm>
            <a:off x="251520" y="214024"/>
            <a:ext cx="5256584" cy="3122426"/>
          </a:xfrm>
          <a:prstGeom prst="rect">
            <a:avLst/>
          </a:prstGeom>
          <a:noFill/>
          <a:ln>
            <a:noFill/>
          </a:ln>
        </p:spPr>
      </p:pic>
      <p:sp>
        <p:nvSpPr>
          <p:cNvPr id="281" name="Google Shape;281;p25"/>
          <p:cNvSpPr txBox="1"/>
          <p:nvPr/>
        </p:nvSpPr>
        <p:spPr>
          <a:xfrm>
            <a:off x="6012160" y="1556792"/>
            <a:ext cx="2419350" cy="27622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i="1" lang="fr-FR" sz="1100">
                <a:solidFill>
                  <a:schemeClr val="dk1"/>
                </a:solidFill>
                <a:latin typeface="Calibri"/>
                <a:ea typeface="Calibri"/>
                <a:cs typeface="Calibri"/>
                <a:sym typeface="Calibri"/>
              </a:rPr>
              <a:t>Datation Dendro (Dendrotech)</a:t>
            </a:r>
            <a:endParaRPr sz="1100">
              <a:solidFill>
                <a:schemeClr val="dk1"/>
              </a:solidFill>
              <a:latin typeface="Calibri"/>
              <a:ea typeface="Calibri"/>
              <a:cs typeface="Calibri"/>
              <a:sym typeface="Calibri"/>
            </a:endParaRPr>
          </a:p>
        </p:txBody>
      </p:sp>
      <p:pic>
        <p:nvPicPr>
          <p:cNvPr id="282" name="Google Shape;282;p25"/>
          <p:cNvPicPr preferRelativeResize="0"/>
          <p:nvPr/>
        </p:nvPicPr>
        <p:blipFill rotWithShape="1">
          <a:blip r:embed="rId5">
            <a:alphaModFix/>
          </a:blip>
          <a:srcRect b="0" l="0" r="0" t="0"/>
          <a:stretch/>
        </p:blipFill>
        <p:spPr>
          <a:xfrm>
            <a:off x="3131840" y="2798389"/>
            <a:ext cx="5760640" cy="3835446"/>
          </a:xfrm>
          <a:prstGeom prst="rect">
            <a:avLst/>
          </a:prstGeom>
          <a:noFill/>
          <a:ln>
            <a:noFill/>
          </a:ln>
          <a:effectLst>
            <a:outerShdw blurRad="190500" rotWithShape="0" algn="tl">
              <a:srgbClr val="000000">
                <a:alpha val="69803"/>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descr="C:\Users\Patrice\Desktop\Archéo\Logo Arcjéo CSNA\Archéologie - CSNA FFESSM - Logo quadri.png" id="287" name="Google Shape;287;p26"/>
          <p:cNvPicPr preferRelativeResize="0"/>
          <p:nvPr/>
        </p:nvPicPr>
        <p:blipFill rotWithShape="1">
          <a:blip r:embed="rId3">
            <a:alphaModFix/>
          </a:blip>
          <a:srcRect b="0" l="0" r="0" t="0"/>
          <a:stretch/>
        </p:blipFill>
        <p:spPr>
          <a:xfrm>
            <a:off x="7668344" y="224165"/>
            <a:ext cx="1152128" cy="793046"/>
          </a:xfrm>
          <a:prstGeom prst="rect">
            <a:avLst/>
          </a:prstGeom>
          <a:noFill/>
          <a:ln>
            <a:noFill/>
          </a:ln>
        </p:spPr>
      </p:pic>
      <p:sp>
        <p:nvSpPr>
          <p:cNvPr id="288" name="Google Shape;288;p26"/>
          <p:cNvSpPr txBox="1"/>
          <p:nvPr/>
        </p:nvSpPr>
        <p:spPr>
          <a:xfrm>
            <a:off x="179512" y="332655"/>
            <a:ext cx="8352928" cy="480131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just">
              <a:spcBef>
                <a:spcPts val="0"/>
              </a:spcBef>
              <a:spcAft>
                <a:spcPts val="0"/>
              </a:spcAft>
              <a:buNone/>
            </a:pPr>
            <a:r>
              <a:rPr b="1" lang="fr-FR" sz="1800">
                <a:solidFill>
                  <a:schemeClr val="dk1"/>
                </a:solidFill>
                <a:latin typeface="Calibri"/>
                <a:ea typeface="Calibri"/>
                <a:cs typeface="Calibri"/>
                <a:sym typeface="Calibri"/>
              </a:rPr>
              <a:t>Pour aller plus loin :</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Web documentaire portant certes sur l'archéologie du bâti, mais pour la partie dendro. Cette partie aborde la méthode :</a:t>
            </a:r>
            <a:endParaRPr/>
          </a:p>
          <a:p>
            <a:pPr indent="0" lvl="0" marL="0" marR="0" rtl="0" algn="just">
              <a:spcBef>
                <a:spcPts val="0"/>
              </a:spcBef>
              <a:spcAft>
                <a:spcPts val="0"/>
              </a:spcAft>
              <a:buNone/>
            </a:pPr>
            <a:r>
              <a:rPr lang="fr-FR" sz="1800" u="sng">
                <a:solidFill>
                  <a:schemeClr val="dk1"/>
                </a:solidFill>
                <a:latin typeface="Calibri"/>
                <a:ea typeface="Calibri"/>
                <a:cs typeface="Calibri"/>
                <a:sym typeface="Calibri"/>
                <a:hlinkClick r:id="rId4">
                  <a:extLst>
                    <a:ext uri="{A12FA001-AC4F-418D-AE19-62706E023703}">
                      <ahyp:hlinkClr val="tx"/>
                    </a:ext>
                  </a:extLst>
                </a:hlinkClick>
              </a:rPr>
              <a:t>https://adb-uoh.univ-tlse2.fr/#La_dendrochronologie</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Emission de radio :</a:t>
            </a:r>
            <a:endParaRPr/>
          </a:p>
          <a:p>
            <a:pPr indent="0" lvl="0" marL="0" marR="0" rtl="0" algn="just">
              <a:spcBef>
                <a:spcPts val="0"/>
              </a:spcBef>
              <a:spcAft>
                <a:spcPts val="0"/>
              </a:spcAft>
              <a:buNone/>
            </a:pPr>
            <a:r>
              <a:rPr lang="fr-FR" sz="1800" u="sng">
                <a:solidFill>
                  <a:schemeClr val="dk1"/>
                </a:solidFill>
                <a:latin typeface="Calibri"/>
                <a:ea typeface="Calibri"/>
                <a:cs typeface="Calibri"/>
                <a:sym typeface="Calibri"/>
                <a:hlinkClick r:id="rId5">
                  <a:extLst>
                    <a:ext uri="{A12FA001-AC4F-418D-AE19-62706E023703}">
                      <ahyp:hlinkClr val="tx"/>
                    </a:ext>
                  </a:extLst>
                </a:hlinkClick>
              </a:rPr>
              <a:t>https://www.cfmradio.fr/dendrochronologie-a-caylus</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Deux formations consacrées aux bois gorgés d'eau. </a:t>
            </a:r>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La première, sera obligatoire à suivre si la personne souhaite s'inscrire sur la seconde, s'intitulera "Lire et comprendre le matériau bois". </a:t>
            </a:r>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La seconde concernera la "Gestion des bois gorgés d'eau, du terrain au laboratoire".</a:t>
            </a:r>
            <a:endParaRPr/>
          </a:p>
          <a:p>
            <a:pPr indent="0" lvl="0" marL="0" marR="0" rtl="0" algn="just">
              <a:spcBef>
                <a:spcPts val="0"/>
              </a:spcBef>
              <a:spcAft>
                <a:spcPts val="0"/>
              </a:spcAft>
              <a:buNone/>
            </a:pPr>
            <a:r>
              <a:rPr lang="fr-FR" sz="1800">
                <a:solidFill>
                  <a:schemeClr val="dk1"/>
                </a:solidFill>
                <a:latin typeface="Calibri"/>
                <a:ea typeface="Calibri"/>
                <a:cs typeface="Calibri"/>
                <a:sym typeface="Calibri"/>
              </a:rPr>
              <a:t>Pour plus d'information : </a:t>
            </a:r>
            <a:r>
              <a:rPr lang="fr-FR" sz="1800" u="sng">
                <a:solidFill>
                  <a:schemeClr val="dk1"/>
                </a:solidFill>
                <a:latin typeface="Calibri"/>
                <a:ea typeface="Calibri"/>
                <a:cs typeface="Calibri"/>
                <a:sym typeface="Calibri"/>
                <a:hlinkClick r:id="rId6">
                  <a:extLst>
                    <a:ext uri="{A12FA001-AC4F-418D-AE19-62706E023703}">
                      <ahyp:hlinkClr val="tx"/>
                    </a:ext>
                  </a:extLst>
                </a:hlinkClick>
              </a:rPr>
              <a:t>https://autrefois-formations.fr/</a:t>
            </a:r>
            <a:endParaRPr sz="1800">
              <a:solidFill>
                <a:schemeClr val="dk1"/>
              </a:solidFill>
              <a:latin typeface="Calibri"/>
              <a:ea typeface="Calibri"/>
              <a:cs typeface="Calibri"/>
              <a:sym typeface="Calibri"/>
            </a:endParaRPr>
          </a:p>
        </p:txBody>
      </p:sp>
      <p:pic>
        <p:nvPicPr>
          <p:cNvPr id="289" name="Google Shape;289;p26"/>
          <p:cNvPicPr preferRelativeResize="0"/>
          <p:nvPr/>
        </p:nvPicPr>
        <p:blipFill rotWithShape="1">
          <a:blip r:embed="rId7">
            <a:alphaModFix/>
          </a:blip>
          <a:srcRect b="0" l="0" r="0" t="0"/>
          <a:stretch/>
        </p:blipFill>
        <p:spPr>
          <a:xfrm>
            <a:off x="251520" y="5185130"/>
            <a:ext cx="3096057" cy="714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2018-11-06T19:49:53Z</dcterms:created>
  <dc:creator>Patrice Claverie</dc:creator>
</cp:coreProperties>
</file>