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9144000"/>
  <p:notesSz cx="6865925" cy="99949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0"/>
            <a:ext cx="2975240" cy="501481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9110" y="0"/>
            <a:ext cx="2975240" cy="501481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fr-FR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3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3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7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8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p8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8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9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0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0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0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1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p11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1:notes"/>
          <p:cNvSpPr txBox="1"/>
          <p:nvPr>
            <p:ph idx="12" type="sldNum"/>
          </p:nvPr>
        </p:nvSpPr>
        <p:spPr>
          <a:xfrm>
            <a:off x="3889110" y="9493421"/>
            <a:ext cx="2975240" cy="501480"/>
          </a:xfrm>
          <a:prstGeom prst="rect">
            <a:avLst/>
          </a:prstGeom>
          <a:noFill/>
          <a:ln>
            <a:noFill/>
          </a:ln>
        </p:spPr>
        <p:txBody>
          <a:bodyPr anchorCtr="0" anchor="b" bIns="48150" lIns="96325" spcFirstLastPara="1" rIns="96325" wrap="square" tIns="48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2:notes"/>
          <p:cNvSpPr txBox="1"/>
          <p:nvPr>
            <p:ph idx="1" type="body"/>
          </p:nvPr>
        </p:nvSpPr>
        <p:spPr>
          <a:xfrm>
            <a:off x="686595" y="4810045"/>
            <a:ext cx="5492750" cy="3935492"/>
          </a:xfrm>
          <a:prstGeom prst="rect">
            <a:avLst/>
          </a:prstGeom>
        </p:spPr>
        <p:txBody>
          <a:bodyPr anchorCtr="0" anchor="t" bIns="48150" lIns="96325" spcFirstLastPara="1" rIns="96325" wrap="square" tIns="48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2:notes"/>
          <p:cNvSpPr/>
          <p:nvPr>
            <p:ph idx="2" type="sldImg"/>
          </p:nvPr>
        </p:nvSpPr>
        <p:spPr>
          <a:xfrm>
            <a:off x="1184275" y="1250950"/>
            <a:ext cx="4497388" cy="33718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 rotWithShape="1">
          <a:blip r:embed="rId1">
            <a:alphaModFix/>
          </a:blip>
          <a:tile algn="tl" flip="none" tx="0" sx="100000" ty="0" sy="100000"/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mphore ffessm"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59859">
            <a:off x="2015723" y="358200"/>
            <a:ext cx="2665412" cy="1593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0" name="Google Shape;90;p13"/>
          <p:cNvGrpSpPr/>
          <p:nvPr/>
        </p:nvGrpSpPr>
        <p:grpSpPr>
          <a:xfrm>
            <a:off x="615840" y="361305"/>
            <a:ext cx="2936876" cy="1246983"/>
            <a:chOff x="615840" y="361305"/>
            <a:chExt cx="2936876" cy="1246983"/>
          </a:xfrm>
        </p:grpSpPr>
        <p:pic>
          <p:nvPicPr>
            <p:cNvPr descr="https://www.ffessmpm.fr/images/logo2018D.png" id="91" name="Google Shape;91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840" y="361305"/>
              <a:ext cx="2936876" cy="9985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" name="Google Shape;92;p13"/>
            <p:cNvSpPr txBox="1"/>
            <p:nvPr/>
          </p:nvSpPr>
          <p:spPr>
            <a:xfrm>
              <a:off x="1629496" y="1054290"/>
              <a:ext cx="1108751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fr-FR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b="1" i="0" lang="fr-FR" sz="1200" u="none" cap="none" strike="noStrike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rPr>
                <a:t>ARCHEOLOGIE</a:t>
              </a:r>
              <a:endParaRPr sz="12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3" name="Google Shape;93;p13"/>
          <p:cNvSpPr txBox="1"/>
          <p:nvPr/>
        </p:nvSpPr>
        <p:spPr>
          <a:xfrm>
            <a:off x="3666692" y="6156612"/>
            <a:ext cx="23545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Eric Bouchet / Jean SICRE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fr-FR" sz="120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CRA FFESSM PM Occitanie</a:t>
            </a:r>
            <a:endParaRPr b="0" sz="1200" u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3185319" y="1728868"/>
            <a:ext cx="5215103" cy="3486226"/>
          </a:xfrm>
          <a:prstGeom prst="rect">
            <a:avLst/>
          </a:prstGeom>
          <a:noFill/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principale à la découverte de l'archéologie sous-marine" id="95" name="Google Shape;95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48429" y="1937287"/>
            <a:ext cx="5263008" cy="3494966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3"/>
          <p:cNvSpPr txBox="1"/>
          <p:nvPr/>
        </p:nvSpPr>
        <p:spPr>
          <a:xfrm>
            <a:off x="981757" y="1409649"/>
            <a:ext cx="7511509" cy="28738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45720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i="1" lang="fr-FR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DECOUVRIR l’archéologie sous-marine.</a:t>
            </a:r>
            <a:endParaRPr/>
          </a:p>
          <a:p>
            <a:pPr indent="45720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b="1" i="1" lang="fr-FR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Ateliers piscine.</a:t>
            </a:r>
            <a:br>
              <a:rPr b="1" i="1" lang="fr-FR" sz="240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1" i="1" sz="240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 CRA FFESSM PM Occitanie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3" name="Google Shape;103;p14"/>
          <p:cNvGrpSpPr/>
          <p:nvPr/>
        </p:nvGrpSpPr>
        <p:grpSpPr>
          <a:xfrm>
            <a:off x="506705" y="415836"/>
            <a:ext cx="4121672" cy="1790585"/>
            <a:chOff x="615840" y="259832"/>
            <a:chExt cx="4121672" cy="1790585"/>
          </a:xfrm>
        </p:grpSpPr>
        <p:pic>
          <p:nvPicPr>
            <p:cNvPr descr="amphore ffessm" id="104" name="Google Shape;104;p1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259859">
              <a:off x="2015723" y="358200"/>
              <a:ext cx="2665412" cy="15938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05" name="Google Shape;105;p14"/>
            <p:cNvGrpSpPr/>
            <p:nvPr/>
          </p:nvGrpSpPr>
          <p:grpSpPr>
            <a:xfrm>
              <a:off x="615840" y="361305"/>
              <a:ext cx="2936876" cy="1246983"/>
              <a:chOff x="615840" y="361305"/>
              <a:chExt cx="2936876" cy="1246983"/>
            </a:xfrm>
          </p:grpSpPr>
          <p:pic>
            <p:nvPicPr>
              <p:cNvPr descr="https://www.ffessmpm.fr/images/logo2018D.png" id="106" name="Google Shape;106;p1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615840" y="361305"/>
                <a:ext cx="2936876" cy="99853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7" name="Google Shape;107;p14"/>
              <p:cNvSpPr txBox="1"/>
              <p:nvPr/>
            </p:nvSpPr>
            <p:spPr>
              <a:xfrm>
                <a:off x="1629496" y="1054290"/>
                <a:ext cx="1108751" cy="55399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fr-FR"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</a:t>
                </a:r>
                <a:r>
                  <a:rPr b="1" lang="fr-FR" sz="1200">
                    <a:solidFill>
                      <a:schemeClr val="accent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ARCHEOLOGIE</a:t>
                </a:r>
                <a:endParaRPr sz="1200">
                  <a:solidFill>
                    <a:schemeClr val="accen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08" name="Google Shape;108;p14"/>
          <p:cNvSpPr txBox="1"/>
          <p:nvPr>
            <p:ph idx="1" type="subTitle"/>
          </p:nvPr>
        </p:nvSpPr>
        <p:spPr>
          <a:xfrm>
            <a:off x="1143000" y="3225800"/>
            <a:ext cx="7525787" cy="16777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i="1" lang="fr-FR" sz="1800"/>
              <a:t>Ces mises en situation peuvent servir de la découverte au FA1.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i="1" lang="fr-FR" sz="1800"/>
              <a:t>Elles peuvent être rendues plus complexes pour être associées </a:t>
            </a:r>
            <a:endParaRPr/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i="1" lang="fr-FR" sz="1800"/>
              <a:t>à des ateliers FA1.</a:t>
            </a:r>
            <a:endParaRPr sz="1800"/>
          </a:p>
        </p:txBody>
      </p:sp>
      <p:sp>
        <p:nvSpPr>
          <p:cNvPr id="109" name="Google Shape;109;p14"/>
          <p:cNvSpPr txBox="1"/>
          <p:nvPr>
            <p:ph idx="11" type="ftr"/>
          </p:nvPr>
        </p:nvSpPr>
        <p:spPr>
          <a:xfrm>
            <a:off x="3666692" y="6162269"/>
            <a:ext cx="235458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45705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4"/>
          <p:cNvSpPr txBox="1"/>
          <p:nvPr>
            <p:ph type="ctrTitle"/>
          </p:nvPr>
        </p:nvSpPr>
        <p:spPr>
          <a:xfrm>
            <a:off x="4070467" y="901890"/>
            <a:ext cx="4566457" cy="20757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457200" lvl="0" marL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b="1" i="1" lang="fr-FR" sz="2400">
                <a:latin typeface="Calibri"/>
                <a:ea typeface="Calibri"/>
                <a:cs typeface="Calibri"/>
                <a:sym typeface="Calibri"/>
              </a:rPr>
              <a:t>Ateliers découverte « piscine » </a:t>
            </a:r>
            <a:br>
              <a:rPr b="1" i="1" lang="fr-FR" sz="2400">
                <a:latin typeface="Calibri"/>
                <a:ea typeface="Calibri"/>
                <a:cs typeface="Calibri"/>
                <a:sym typeface="Calibri"/>
              </a:rPr>
            </a:br>
            <a:r>
              <a:rPr b="1" i="1" lang="fr-FR" sz="2400">
                <a:latin typeface="Calibri"/>
                <a:ea typeface="Calibri"/>
                <a:cs typeface="Calibri"/>
                <a:sym typeface="Calibri"/>
              </a:rPr>
              <a:t>pour l’initiation et la formation </a:t>
            </a:r>
            <a:br>
              <a:rPr b="1" i="1" lang="fr-FR" sz="2400">
                <a:latin typeface="Calibri"/>
                <a:ea typeface="Calibri"/>
                <a:cs typeface="Calibri"/>
                <a:sym typeface="Calibri"/>
              </a:rPr>
            </a:br>
            <a:r>
              <a:rPr b="1" i="1" lang="fr-FR" sz="2400">
                <a:latin typeface="Calibri"/>
                <a:ea typeface="Calibri"/>
                <a:cs typeface="Calibri"/>
                <a:sym typeface="Calibri"/>
              </a:rPr>
              <a:t>en archéologie subaquatique</a:t>
            </a:r>
            <a:br>
              <a:rPr b="1" i="1" lang="fr-FR" sz="2400">
                <a:latin typeface="Calibri"/>
                <a:ea typeface="Calibri"/>
                <a:cs typeface="Calibri"/>
                <a:sym typeface="Calibri"/>
              </a:rPr>
            </a:b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5"/>
          <p:cNvSpPr txBox="1"/>
          <p:nvPr>
            <p:ph type="title"/>
          </p:nvPr>
        </p:nvSpPr>
        <p:spPr>
          <a:xfrm>
            <a:off x="628650" y="365126"/>
            <a:ext cx="7886700" cy="7238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lang="fr-FR" sz="3200">
                <a:latin typeface="Calibri"/>
                <a:ea typeface="Calibri"/>
                <a:cs typeface="Calibri"/>
                <a:sym typeface="Calibri"/>
              </a:rPr>
              <a:t>        Sommaire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5"/>
          <p:cNvSpPr txBox="1"/>
          <p:nvPr>
            <p:ph idx="1" type="body"/>
          </p:nvPr>
        </p:nvSpPr>
        <p:spPr>
          <a:xfrm>
            <a:off x="1698172" y="1430610"/>
            <a:ext cx="5070021" cy="3854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Atelier « Levage et bon cap »</a:t>
            </a:r>
            <a:endParaRPr b="1" i="1" sz="1800"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Atelier « Côté obscur »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Atelier « Relevés »</a:t>
            </a:r>
            <a:endParaRPr b="1" i="1" sz="1800"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Atelier « Mesures »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Atelier « Photos »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Atelier « Aspirateur »</a:t>
            </a:r>
            <a:endParaRPr sz="1800"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Atelier « Narguilé »</a:t>
            </a:r>
            <a:endParaRPr b="1" i="1" sz="1800"/>
          </a:p>
          <a:p>
            <a:pPr indent="-228600" lvl="0" marL="228600" rtl="0" algn="l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Atelier « Facial »</a:t>
            </a:r>
            <a:endParaRPr/>
          </a:p>
        </p:txBody>
      </p:sp>
      <p:sp>
        <p:nvSpPr>
          <p:cNvPr id="121" name="Google Shape;121;p15"/>
          <p:cNvSpPr txBox="1"/>
          <p:nvPr>
            <p:ph idx="11" type="ftr"/>
          </p:nvPr>
        </p:nvSpPr>
        <p:spPr>
          <a:xfrm>
            <a:off x="3028950" y="6285693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1818752" y="5205046"/>
            <a:ext cx="7074039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 nombre d’atelier est à moduler en fonction du nombre de pratiquants et d’encadrants.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6"/>
          <p:cNvSpPr txBox="1"/>
          <p:nvPr>
            <p:ph type="title"/>
          </p:nvPr>
        </p:nvSpPr>
        <p:spPr>
          <a:xfrm>
            <a:off x="1039167" y="239606"/>
            <a:ext cx="8028633" cy="14678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1" lang="fr-FR" sz="3200">
                <a:latin typeface="Calibri"/>
                <a:ea typeface="Calibri"/>
                <a:cs typeface="Calibri"/>
                <a:sym typeface="Calibri"/>
              </a:rPr>
              <a:t>Atelier « Levage et bon cap »</a:t>
            </a:r>
            <a:br>
              <a:rPr b="1" i="1" lang="fr-FR" sz="3600">
                <a:latin typeface="Calibri"/>
                <a:ea typeface="Calibri"/>
                <a:cs typeface="Calibri"/>
                <a:sym typeface="Calibri"/>
              </a:rPr>
            </a:br>
            <a:br>
              <a:rPr b="1" i="1" lang="fr-FR" sz="3600"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Objectif : Effectuer un déplacement avec une notion de cap et de charge</a:t>
            </a:r>
            <a:r>
              <a:rPr lang="fr-FR" sz="1800">
                <a:latin typeface="Verdana"/>
                <a:ea typeface="Verdana"/>
                <a:cs typeface="Verdana"/>
                <a:sym typeface="Verdana"/>
              </a:rPr>
              <a:t>.</a:t>
            </a:r>
            <a:endParaRPr sz="18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0" name="Google Shape;130;p16"/>
          <p:cNvSpPr txBox="1"/>
          <p:nvPr>
            <p:ph idx="1" type="body"/>
          </p:nvPr>
        </p:nvSpPr>
        <p:spPr>
          <a:xfrm>
            <a:off x="1115367" y="1939096"/>
            <a:ext cx="4722725" cy="4046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 u="sng"/>
              <a:t>Matériel</a:t>
            </a:r>
            <a:r>
              <a:rPr lang="fr-FR" sz="1800" u="sng"/>
              <a:t>:</a:t>
            </a:r>
            <a:r>
              <a:rPr lang="fr-FR" sz="1800"/>
              <a:t> Parachute, cordage, mousqueton, cordeau élastique, boussole, lest (altère … ).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 u="sng"/>
              <a:t>Organisation:</a:t>
            </a:r>
            <a:r>
              <a:rPr lang="fr-FR" sz="1800"/>
              <a:t> par groupe de deux plongeurs, </a:t>
            </a:r>
            <a:endParaRPr sz="18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/>
              <a:t>5 minutes/plongeur, un seul plongeur à la fois. </a:t>
            </a:r>
            <a:endParaRPr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 u="sng"/>
              <a:t>Description:</a:t>
            </a:r>
            <a:r>
              <a:rPr lang="fr-FR" sz="1800"/>
              <a:t> </a:t>
            </a:r>
            <a:r>
              <a:rPr i="1" lang="fr-FR" sz="1800"/>
              <a:t>Utiliser un parachute de relevage en déplacement, prendre un cap à la boussole et suivre le cap sur quelques mètres.</a:t>
            </a:r>
            <a:endParaRPr/>
          </a:p>
          <a:p>
            <a:pPr indent="-1270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1" name="Google Shape;131;p16"/>
          <p:cNvSpPr txBox="1"/>
          <p:nvPr>
            <p:ph idx="11" type="ftr"/>
          </p:nvPr>
        </p:nvSpPr>
        <p:spPr>
          <a:xfrm>
            <a:off x="3028950" y="62801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pic>
        <p:nvPicPr>
          <p:cNvPr descr="GOPR0667" id="132" name="Google Shape;13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050" y="1972728"/>
            <a:ext cx="2397354" cy="1800000"/>
          </a:xfrm>
          <a:prstGeom prst="rect">
            <a:avLst/>
          </a:prstGeom>
          <a:noFill/>
          <a:ln cap="flat" cmpd="sng" w="34925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7"/>
          <p:cNvSpPr txBox="1"/>
          <p:nvPr>
            <p:ph type="title"/>
          </p:nvPr>
        </p:nvSpPr>
        <p:spPr>
          <a:xfrm>
            <a:off x="981757" y="336032"/>
            <a:ext cx="7886700" cy="12991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1" lang="fr-FR" sz="3200">
                <a:latin typeface="Calibri"/>
                <a:ea typeface="Calibri"/>
                <a:cs typeface="Calibri"/>
                <a:sym typeface="Calibri"/>
              </a:rPr>
              <a:t>Atelier « Côté obscur »</a:t>
            </a:r>
            <a:br>
              <a:rPr b="1" i="1" lang="fr-FR" sz="3200">
                <a:latin typeface="Calibri"/>
                <a:ea typeface="Calibri"/>
                <a:cs typeface="Calibri"/>
                <a:sym typeface="Calibri"/>
              </a:rPr>
            </a:br>
            <a:br>
              <a:rPr b="1" i="1" lang="fr-FR" sz="3200">
                <a:latin typeface="Calibri"/>
                <a:ea typeface="Calibri"/>
                <a:cs typeface="Calibri"/>
                <a:sym typeface="Calibri"/>
              </a:rPr>
            </a:br>
            <a:r>
              <a:rPr i="1" lang="fr-FR" sz="1800">
                <a:latin typeface="Calibri"/>
                <a:ea typeface="Calibri"/>
                <a:cs typeface="Calibri"/>
                <a:sym typeface="Calibri"/>
              </a:rPr>
              <a:t>Objectif : Effectuer des manœuvres simples sans aucune visibilité.</a:t>
            </a:r>
            <a:br>
              <a:rPr lang="fr-FR" sz="1800">
                <a:latin typeface="Calibri"/>
                <a:ea typeface="Calibri"/>
                <a:cs typeface="Calibri"/>
                <a:sym typeface="Calibri"/>
              </a:rPr>
            </a:b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 txBox="1"/>
          <p:nvPr>
            <p:ph idx="1" type="body"/>
          </p:nvPr>
        </p:nvSpPr>
        <p:spPr>
          <a:xfrm>
            <a:off x="1116330" y="1753060"/>
            <a:ext cx="4998719" cy="4468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 u="sng">
                <a:solidFill>
                  <a:schemeClr val="dk1"/>
                </a:solidFill>
              </a:rPr>
              <a:t>Matériel:</a:t>
            </a:r>
            <a:r>
              <a:rPr lang="fr-FR" sz="1800"/>
              <a:t> </a:t>
            </a:r>
            <a:r>
              <a:rPr lang="fr-FR" sz="1800">
                <a:solidFill>
                  <a:schemeClr val="dk1"/>
                </a:solidFill>
              </a:rPr>
              <a:t>Un masque noir, bout, chaines et manilles, ventouses, corps-mort (altère).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 u="sng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 u="sng">
                <a:solidFill>
                  <a:schemeClr val="dk1"/>
                </a:solidFill>
              </a:rPr>
              <a:t>Organisation:</a:t>
            </a:r>
            <a:r>
              <a:rPr lang="fr-FR" sz="1800">
                <a:solidFill>
                  <a:schemeClr val="dk1"/>
                </a:solidFill>
              </a:rPr>
              <a:t> </a:t>
            </a:r>
            <a:r>
              <a:rPr lang="fr-FR" sz="1800"/>
              <a:t>par groupe de deux  plongeurs, </a:t>
            </a:r>
            <a:endParaRPr sz="18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/>
              <a:t>5 minutes/plongeur, un seul plongeur à la fois.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 u="sng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 u="sng">
                <a:solidFill>
                  <a:schemeClr val="dk1"/>
                </a:solidFill>
              </a:rPr>
              <a:t>Description</a:t>
            </a:r>
            <a:r>
              <a:rPr i="1" lang="fr-FR" sz="1800"/>
              <a:t>: Parcours et toucher avec un masque noir, immersion avec un masque noir, suivre sous l’eau un bout (2 m environ) avec objets attachés … Jusqu’à un assemblage avec manilles et chaines. Défaire et refaire l’assemblage manille/chaine.</a:t>
            </a:r>
            <a:r>
              <a:rPr i="1" lang="fr-FR" sz="1800" u="sng">
                <a:solidFill>
                  <a:schemeClr val="dk1"/>
                </a:solidFill>
              </a:rPr>
              <a:t> 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000"/>
          </a:p>
          <a:p>
            <a:pPr indent="-1651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t/>
            </a:r>
            <a:endParaRPr sz="1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1" name="Google Shape;141;p17"/>
          <p:cNvSpPr txBox="1"/>
          <p:nvPr>
            <p:ph idx="11" type="ftr"/>
          </p:nvPr>
        </p:nvSpPr>
        <p:spPr>
          <a:xfrm>
            <a:off x="3028950" y="624967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pic>
        <p:nvPicPr>
          <p:cNvPr descr="GOPR0685" id="142" name="Google Shape;14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049" y="1753060"/>
            <a:ext cx="2396957" cy="1800000"/>
          </a:xfrm>
          <a:prstGeom prst="rect">
            <a:avLst/>
          </a:prstGeom>
          <a:noFill/>
          <a:ln cap="flat" cmpd="sng" w="34925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bl" dir="189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8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 txBox="1"/>
          <p:nvPr>
            <p:ph type="title"/>
          </p:nvPr>
        </p:nvSpPr>
        <p:spPr>
          <a:xfrm>
            <a:off x="981757" y="277085"/>
            <a:ext cx="7886700" cy="1616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1" lang="fr-FR" sz="3200">
                <a:latin typeface="Calibri"/>
                <a:ea typeface="Calibri"/>
                <a:cs typeface="Calibri"/>
                <a:sym typeface="Calibri"/>
              </a:rPr>
              <a:t>Atelier « Relevés »</a:t>
            </a:r>
            <a:br>
              <a:rPr b="1" i="1" lang="fr-FR" sz="3200">
                <a:latin typeface="Verdana"/>
                <a:ea typeface="Verdana"/>
                <a:cs typeface="Verdana"/>
                <a:sym typeface="Verdana"/>
              </a:rPr>
            </a:br>
            <a:br>
              <a:rPr b="1" i="1" lang="fr-FR" sz="3200">
                <a:latin typeface="Verdana"/>
                <a:ea typeface="Verdana"/>
                <a:cs typeface="Verdana"/>
                <a:sym typeface="Verdana"/>
              </a:rPr>
            </a:br>
            <a:r>
              <a:rPr i="1" lang="fr-FR" sz="1800">
                <a:latin typeface="Calibri"/>
                <a:ea typeface="Calibri"/>
                <a:cs typeface="Calibri"/>
                <a:sym typeface="Calibri"/>
              </a:rPr>
              <a:t>Objectif : Prendre des mesures sous l’eau et les écrire sur une plaquette avec un croquis et un relevé.</a:t>
            </a:r>
            <a:endParaRPr/>
          </a:p>
        </p:txBody>
      </p:sp>
      <p:sp>
        <p:nvSpPr>
          <p:cNvPr id="150" name="Google Shape;150;p18"/>
          <p:cNvSpPr txBox="1"/>
          <p:nvPr>
            <p:ph idx="1" type="body"/>
          </p:nvPr>
        </p:nvSpPr>
        <p:spPr>
          <a:xfrm>
            <a:off x="1041280" y="2104388"/>
            <a:ext cx="5028050" cy="3594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 u="sng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Matériel </a:t>
            </a:r>
            <a:r>
              <a:rPr lang="fr-FR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Carroyage, lestage du carroyage, cordeau élastique, plaquette PVC, mire, une barre de maçon et niveau, plaquettes, tessons. Mètres pliables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 u="sng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 u="sng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Organisation </a:t>
            </a:r>
            <a:r>
              <a:rPr lang="fr-FR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: par groupe de 2 plongeurs, </a:t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10 minutes/plongeur,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fr-FR" sz="1600" u="sng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Description :</a:t>
            </a:r>
            <a:r>
              <a:rPr lang="fr-FR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i="1" lang="fr-FR" sz="16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Mesurer les objets par rapport au cadre, croquis et mesure a relevé sur plaquette PVC</a:t>
            </a:r>
            <a:endParaRPr/>
          </a:p>
          <a:p>
            <a:pPr indent="-1270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16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1" name="Google Shape;151;p18"/>
          <p:cNvSpPr txBox="1"/>
          <p:nvPr>
            <p:ph idx="11" type="ftr"/>
          </p:nvPr>
        </p:nvSpPr>
        <p:spPr>
          <a:xfrm>
            <a:off x="3028950" y="62801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pic>
        <p:nvPicPr>
          <p:cNvPr descr="GEYE0040" id="152" name="Google Shape;152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5985487" y="2932576"/>
            <a:ext cx="2880000" cy="1800000"/>
          </a:xfrm>
          <a:prstGeom prst="rect">
            <a:avLst/>
          </a:prstGeom>
          <a:noFill/>
          <a:ln cap="flat" cmpd="sng" w="34925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9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9"/>
          <p:cNvSpPr txBox="1"/>
          <p:nvPr>
            <p:ph type="title"/>
          </p:nvPr>
        </p:nvSpPr>
        <p:spPr>
          <a:xfrm>
            <a:off x="981757" y="295737"/>
            <a:ext cx="8378941" cy="141619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1" lang="fr-FR" sz="3200">
                <a:latin typeface="Calibri"/>
                <a:ea typeface="Calibri"/>
                <a:cs typeface="Calibri"/>
                <a:sym typeface="Calibri"/>
              </a:rPr>
              <a:t>Atelier « Mesures »</a:t>
            </a:r>
            <a:br>
              <a:rPr b="1" i="1" lang="fr-FR" sz="32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1" i="1" lang="fr-FR" sz="32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i="1" lang="fr-FR" sz="1800">
                <a:latin typeface="Calibri"/>
                <a:ea typeface="Calibri"/>
                <a:cs typeface="Calibri"/>
                <a:sym typeface="Calibri"/>
              </a:rPr>
              <a:t>Objectif : Effectuer la triangulation d’un objet, rôle des points fixes.</a:t>
            </a:r>
            <a:endParaRPr/>
          </a:p>
        </p:txBody>
      </p:sp>
      <p:sp>
        <p:nvSpPr>
          <p:cNvPr id="160" name="Google Shape;160;p19"/>
          <p:cNvSpPr txBox="1"/>
          <p:nvPr>
            <p:ph idx="1" type="body"/>
          </p:nvPr>
        </p:nvSpPr>
        <p:spPr>
          <a:xfrm>
            <a:off x="1080447" y="1728933"/>
            <a:ext cx="4927923" cy="45664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 u="sng">
                <a:solidFill>
                  <a:schemeClr val="dk1"/>
                </a:solidFill>
              </a:rPr>
              <a:t>Matériel </a:t>
            </a:r>
            <a:r>
              <a:rPr lang="fr-FR" sz="1800">
                <a:solidFill>
                  <a:schemeClr val="dk1"/>
                </a:solidFill>
              </a:rPr>
              <a:t>: </a:t>
            </a:r>
            <a:r>
              <a:rPr i="1" lang="fr-FR" sz="1800">
                <a:solidFill>
                  <a:schemeClr val="dk1"/>
                </a:solidFill>
              </a:rPr>
              <a:t>Décamètres (50 et 20 m), parachute de marquage, </a:t>
            </a:r>
            <a:r>
              <a:rPr lang="fr-FR" sz="1800">
                <a:solidFill>
                  <a:schemeClr val="dk1"/>
                </a:solidFill>
              </a:rPr>
              <a:t>plaquettes PVC, boussole, ventouse,  bouée surface (repère) à gonfler.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 u="sng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 u="sng">
                <a:solidFill>
                  <a:schemeClr val="dk1"/>
                </a:solidFill>
              </a:rPr>
              <a:t>Organisation </a:t>
            </a:r>
            <a:r>
              <a:rPr lang="fr-FR" sz="1800"/>
              <a:t>: par groupe de 2 plongeurs, </a:t>
            </a:r>
            <a:endParaRPr sz="18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/>
              <a:t>5  minutes/plongeur,</a:t>
            </a:r>
            <a:endParaRPr/>
          </a:p>
          <a:p>
            <a:pPr indent="-228600" lvl="1" marL="6858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repères en surface et repères au fonds   </a:t>
            </a:r>
            <a:endParaRPr/>
          </a:p>
          <a:p>
            <a:pPr indent="-228600" lvl="1" marL="6858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/>
              <a:t>coordonner (x, y) l’objet sous le parachute par triangulation dans la piscine avec un schéma sur la plaquette</a:t>
            </a:r>
            <a:endParaRPr sz="1800" u="sng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 u="sng">
                <a:solidFill>
                  <a:schemeClr val="dk1"/>
                </a:solidFill>
              </a:rPr>
              <a:t>Description :</a:t>
            </a:r>
            <a:endParaRPr/>
          </a:p>
          <a:p>
            <a:pPr indent="-228600" lvl="1" marL="6858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i="1" lang="fr-FR" sz="1800"/>
              <a:t>trianguler un objet sous le parachute par rapport à des points fixes (à définir selon le contexte)</a:t>
            </a:r>
            <a:endParaRPr/>
          </a:p>
          <a:p>
            <a:pPr indent="-228600" lvl="1" marL="6858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i="1" lang="fr-FR" sz="1800"/>
              <a:t>Orienter l’objet par rapport au Nord</a:t>
            </a:r>
            <a:endParaRPr/>
          </a:p>
          <a:p>
            <a:pPr indent="-114300" lvl="0" marL="22860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161" name="Google Shape;161;p19"/>
          <p:cNvSpPr txBox="1"/>
          <p:nvPr>
            <p:ph idx="11" type="ftr"/>
          </p:nvPr>
        </p:nvSpPr>
        <p:spPr>
          <a:xfrm>
            <a:off x="3028950" y="629539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pic>
        <p:nvPicPr>
          <p:cNvPr descr="GOPR0702" id="162" name="Google Shape;16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050" y="2729366"/>
            <a:ext cx="2397150" cy="1800000"/>
          </a:xfrm>
          <a:prstGeom prst="rect">
            <a:avLst/>
          </a:prstGeom>
          <a:noFill/>
          <a:ln cap="flat" cmpd="sng" w="34925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0"/>
          <p:cNvSpPr txBox="1"/>
          <p:nvPr>
            <p:ph type="title"/>
          </p:nvPr>
        </p:nvSpPr>
        <p:spPr>
          <a:xfrm>
            <a:off x="981757" y="145112"/>
            <a:ext cx="8012804" cy="16887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1" lang="fr-FR" sz="3200">
                <a:latin typeface="Calibri"/>
                <a:ea typeface="Calibri"/>
                <a:cs typeface="Calibri"/>
                <a:sym typeface="Calibri"/>
              </a:rPr>
              <a:t>Atelier « Photos »</a:t>
            </a:r>
            <a:br>
              <a:rPr b="1" i="1" lang="fr-FR" sz="36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1" i="1" lang="fr-FR" sz="36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i="1" lang="fr-FR" sz="1800">
                <a:latin typeface="Calibri"/>
                <a:ea typeface="Calibri"/>
                <a:cs typeface="Calibri"/>
                <a:sym typeface="Calibri"/>
              </a:rPr>
              <a:t>Objectif : Initiation au cadrage, à la prise de vue scientifiquement exploitables.</a:t>
            </a:r>
            <a:endParaRPr/>
          </a:p>
        </p:txBody>
      </p:sp>
      <p:sp>
        <p:nvSpPr>
          <p:cNvPr id="170" name="Google Shape;170;p20"/>
          <p:cNvSpPr txBox="1"/>
          <p:nvPr>
            <p:ph idx="1" type="body"/>
          </p:nvPr>
        </p:nvSpPr>
        <p:spPr>
          <a:xfrm>
            <a:off x="981757" y="1945288"/>
            <a:ext cx="4760075" cy="3594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 u="sng">
                <a:solidFill>
                  <a:schemeClr val="dk1"/>
                </a:solidFill>
              </a:rPr>
              <a:t>Matériel </a:t>
            </a:r>
            <a:r>
              <a:rPr lang="fr-FR" sz="1800">
                <a:solidFill>
                  <a:schemeClr val="dk1"/>
                </a:solidFill>
              </a:rPr>
              <a:t>: appareil photo (APN, Go Pro), réglettes ( 20 et 30 cm), mires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 u="sng">
                <a:solidFill>
                  <a:schemeClr val="dk1"/>
                </a:solidFill>
              </a:rPr>
              <a:t>Organisation </a:t>
            </a:r>
            <a:r>
              <a:rPr lang="fr-FR" sz="1800"/>
              <a:t>: par groupe de 2 plongeurs, 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/>
              <a:t>     5 minutes/plongeur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 u="sng">
              <a:solidFill>
                <a:schemeClr val="dk1"/>
              </a:solidFill>
            </a:endParaRPr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fr-FR" sz="1800" u="sng">
                <a:solidFill>
                  <a:schemeClr val="dk1"/>
                </a:solidFill>
              </a:rPr>
              <a:t>Description :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i="1" lang="fr-FR" sz="1800"/>
              <a:t>photographier des objets en place avec le carroyage ( cadrage, photos par-dessus) </a:t>
            </a:r>
            <a:endParaRPr/>
          </a:p>
          <a:p>
            <a:pPr indent="-228600" lvl="1" marL="685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i="1" lang="fr-FR" sz="1800"/>
              <a:t>photographier un des gros objets avec une échelle.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 u="sng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1" name="Google Shape;171;p20"/>
          <p:cNvSpPr txBox="1"/>
          <p:nvPr>
            <p:ph idx="11" type="ftr"/>
          </p:nvPr>
        </p:nvSpPr>
        <p:spPr>
          <a:xfrm>
            <a:off x="3028950" y="626491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pic>
        <p:nvPicPr>
          <p:cNvPr descr="IMG_4191" id="172" name="Google Shape;17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41832" y="2038170"/>
            <a:ext cx="2479455" cy="3502026"/>
          </a:xfrm>
          <a:prstGeom prst="rect">
            <a:avLst/>
          </a:prstGeom>
          <a:noFill/>
          <a:ln cap="flat" cmpd="sng" w="34925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1"/>
          <p:cNvSpPr txBox="1"/>
          <p:nvPr>
            <p:ph type="title"/>
          </p:nvPr>
        </p:nvSpPr>
        <p:spPr>
          <a:xfrm>
            <a:off x="981757" y="259832"/>
            <a:ext cx="6220454" cy="1404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1" lang="fr-FR" sz="3600">
                <a:latin typeface="Calibri"/>
                <a:ea typeface="Calibri"/>
                <a:cs typeface="Calibri"/>
                <a:sym typeface="Calibri"/>
              </a:rPr>
              <a:t>Atelier « Aspirateur »</a:t>
            </a:r>
            <a:br>
              <a:rPr b="1" i="1" lang="fr-FR" sz="40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b="1" i="1" sz="4000">
              <a:solidFill>
                <a:srgbClr val="0070C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i="1" lang="fr-FR" sz="2000">
                <a:latin typeface="Calibri"/>
                <a:ea typeface="Calibri"/>
                <a:cs typeface="Calibri"/>
                <a:sym typeface="Calibri"/>
              </a:rPr>
              <a:t>Objectif: Initiation au maniement d’un aspirateur sous-marin</a:t>
            </a:r>
            <a:endParaRPr/>
          </a:p>
        </p:txBody>
      </p:sp>
      <p:sp>
        <p:nvSpPr>
          <p:cNvPr id="180" name="Google Shape;180;p21"/>
          <p:cNvSpPr txBox="1"/>
          <p:nvPr>
            <p:ph idx="1" type="body"/>
          </p:nvPr>
        </p:nvSpPr>
        <p:spPr>
          <a:xfrm>
            <a:off x="1014672" y="1994645"/>
            <a:ext cx="4266767" cy="3594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i="1" lang="fr-FR" sz="1800" u="sng"/>
              <a:t>Matériel : </a:t>
            </a:r>
            <a:r>
              <a:rPr i="1" lang="fr-FR" sz="1800"/>
              <a:t>Suceuse à air, objets, capsule          et/ ou bouchon, bouteille de plongée           pour la suceuse, filet.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1"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i="1" lang="fr-FR" sz="1800" u="sng"/>
              <a:t>Organisation: </a:t>
            </a:r>
            <a:r>
              <a:rPr i="1" lang="fr-FR" sz="1800"/>
              <a:t>par groupe de 2 plongeurs, 10 minutes.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i="1"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i="1" lang="fr-FR" sz="1800" u="sng"/>
              <a:t>Description : </a:t>
            </a:r>
            <a:r>
              <a:rPr lang="fr-FR" sz="1800"/>
              <a:t>aspirer les capsules ou bouchon.</a:t>
            </a:r>
            <a:endParaRPr/>
          </a:p>
          <a:p>
            <a:pPr indent="-1397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1" name="Google Shape;181;p21"/>
          <p:cNvSpPr txBox="1"/>
          <p:nvPr>
            <p:ph idx="11" type="ftr"/>
          </p:nvPr>
        </p:nvSpPr>
        <p:spPr>
          <a:xfrm>
            <a:off x="3028950" y="62801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sp>
        <p:nvSpPr>
          <p:cNvPr id="182" name="Google Shape;182;p21"/>
          <p:cNvSpPr txBox="1"/>
          <p:nvPr/>
        </p:nvSpPr>
        <p:spPr>
          <a:xfrm>
            <a:off x="-3333404" y="-64008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GOPR0673" id="183" name="Google Shape;18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00773" y="2175500"/>
            <a:ext cx="2396957" cy="1800000"/>
          </a:xfrm>
          <a:prstGeom prst="rect">
            <a:avLst/>
          </a:prstGeom>
          <a:noFill/>
          <a:ln cap="flat" cmpd="sng" w="34925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2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22"/>
          <p:cNvSpPr txBox="1"/>
          <p:nvPr>
            <p:ph type="title"/>
          </p:nvPr>
        </p:nvSpPr>
        <p:spPr>
          <a:xfrm>
            <a:off x="1012237" y="296171"/>
            <a:ext cx="7886700" cy="1374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1" lang="fr-FR" sz="3200">
                <a:latin typeface="Calibri"/>
                <a:ea typeface="Calibri"/>
                <a:cs typeface="Calibri"/>
                <a:sym typeface="Calibri"/>
              </a:rPr>
              <a:t>Atelier « Narguilé »</a:t>
            </a:r>
            <a:br>
              <a:rPr b="1" i="1" lang="fr-FR" sz="36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b="1" i="1" lang="fr-FR" sz="36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Objectif</a:t>
            </a:r>
            <a:r>
              <a:rPr lang="fr-FR" sz="2000" u="sng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: Respirer avec un narguilé en toute sécurité</a:t>
            </a:r>
            <a:endParaRPr/>
          </a:p>
        </p:txBody>
      </p:sp>
      <p:sp>
        <p:nvSpPr>
          <p:cNvPr id="191" name="Google Shape;191;p22"/>
          <p:cNvSpPr txBox="1"/>
          <p:nvPr>
            <p:ph idx="1" type="body"/>
          </p:nvPr>
        </p:nvSpPr>
        <p:spPr>
          <a:xfrm>
            <a:off x="1268731" y="1856398"/>
            <a:ext cx="4326688" cy="3594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 u="sng"/>
              <a:t>Matériel </a:t>
            </a:r>
            <a:r>
              <a:rPr lang="fr-FR" sz="1800"/>
              <a:t>: Narguilé, Back pack, petite bouteille avec détendeur (sécu), bouteille de plongée pour alimenter le narguilé, ceinture de lest</a:t>
            </a:r>
            <a:r>
              <a:rPr b="1" i="1" lang="fr-FR" sz="1800"/>
              <a:t>.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 u="sng"/>
              <a:t>Organisation:</a:t>
            </a:r>
            <a:r>
              <a:rPr lang="fr-FR" sz="1800"/>
              <a:t> par groupe de 2 plongeurs, 5 minutes</a:t>
            </a:r>
            <a:endParaRPr/>
          </a:p>
          <a:p>
            <a:pPr indent="-1143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 u="sng"/>
              <a:t>Description :</a:t>
            </a:r>
            <a:r>
              <a:rPr lang="fr-FR" sz="1800"/>
              <a:t> </a:t>
            </a:r>
            <a:r>
              <a:rPr i="1" lang="fr-FR" sz="1800"/>
              <a:t>Déplacement au fond de la piscine, sans palmes, en transportant un bloc ou une charge (exemple).  </a:t>
            </a:r>
            <a:endParaRPr/>
          </a:p>
          <a:p>
            <a:pPr indent="-161925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</a:pPr>
            <a:r>
              <a:t/>
            </a:r>
            <a:endParaRPr sz="105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92" name="Google Shape;192;p22"/>
          <p:cNvSpPr txBox="1"/>
          <p:nvPr>
            <p:ph idx="11" type="ftr"/>
          </p:nvPr>
        </p:nvSpPr>
        <p:spPr>
          <a:xfrm>
            <a:off x="3028950" y="62801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sp>
        <p:nvSpPr>
          <p:cNvPr id="193" name="Google Shape;193;p22"/>
          <p:cNvSpPr txBox="1"/>
          <p:nvPr/>
        </p:nvSpPr>
        <p:spPr>
          <a:xfrm>
            <a:off x="-3333404" y="-64008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G_4178" id="194" name="Google Shape;194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56489" y="2113853"/>
            <a:ext cx="2198788" cy="1800000"/>
          </a:xfrm>
          <a:prstGeom prst="rect">
            <a:avLst/>
          </a:prstGeom>
          <a:noFill/>
          <a:ln cap="flat" cmpd="sng" w="34925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3"/>
          <p:cNvSpPr txBox="1"/>
          <p:nvPr>
            <p:ph type="title"/>
          </p:nvPr>
        </p:nvSpPr>
        <p:spPr>
          <a:xfrm>
            <a:off x="990311" y="104904"/>
            <a:ext cx="5467639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1" i="1" lang="fr-FR" sz="3200">
                <a:latin typeface="Calibri"/>
                <a:ea typeface="Calibri"/>
                <a:cs typeface="Calibri"/>
                <a:sym typeface="Calibri"/>
              </a:rPr>
              <a:t>Atelier « Facial »</a:t>
            </a:r>
            <a:br>
              <a:rPr b="1" i="1" lang="fr-FR" sz="3200">
                <a:solidFill>
                  <a:srgbClr val="0070C0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fr-FR" sz="1800">
                <a:latin typeface="Calibri"/>
                <a:ea typeface="Calibri"/>
                <a:cs typeface="Calibri"/>
                <a:sym typeface="Calibri"/>
              </a:rPr>
            </a:b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Objectif : Respirer avec un facial en toute sécurité.</a:t>
            </a:r>
            <a:endParaRPr/>
          </a:p>
        </p:txBody>
      </p:sp>
      <p:sp>
        <p:nvSpPr>
          <p:cNvPr id="202" name="Google Shape;202;p23"/>
          <p:cNvSpPr txBox="1"/>
          <p:nvPr>
            <p:ph idx="1" type="body"/>
          </p:nvPr>
        </p:nvSpPr>
        <p:spPr>
          <a:xfrm>
            <a:off x="981757" y="1918640"/>
            <a:ext cx="4760075" cy="35949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 u="sng"/>
              <a:t>Matériel :</a:t>
            </a:r>
            <a:r>
              <a:rPr lang="fr-FR" sz="1800"/>
              <a:t> masque facial.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 u="sng"/>
              <a:t>Organisation :</a:t>
            </a:r>
            <a:r>
              <a:rPr lang="fr-FR" sz="1800"/>
              <a:t> par groupe de 2 plongeurs, 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r-FR" sz="1800"/>
              <a:t> 10 minutes (+ temps passer à ajuster le masque)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fr-FR" sz="1800" u="sng"/>
              <a:t>Description :</a:t>
            </a:r>
            <a:r>
              <a:rPr lang="fr-FR" sz="1800"/>
              <a:t> </a:t>
            </a:r>
            <a:r>
              <a:rPr i="1" lang="fr-FR" sz="1800"/>
              <a:t>Déplacement au fond de la piscine avec le masque facial. (Vidage de masque facial).</a:t>
            </a:r>
            <a:endParaRPr/>
          </a:p>
          <a:p>
            <a:pPr indent="-17145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</a:pPr>
            <a:r>
              <a:t/>
            </a:r>
            <a:endParaRPr sz="9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03" name="Google Shape;203;p23"/>
          <p:cNvSpPr txBox="1"/>
          <p:nvPr>
            <p:ph idx="11" type="ftr"/>
          </p:nvPr>
        </p:nvSpPr>
        <p:spPr>
          <a:xfrm>
            <a:off x="3028950" y="6264275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CRA FFESSM PM Occitanie</a:t>
            </a:r>
            <a:endParaRPr/>
          </a:p>
        </p:txBody>
      </p:sp>
      <p:sp>
        <p:nvSpPr>
          <p:cNvPr id="204" name="Google Shape;204;p23"/>
          <p:cNvSpPr txBox="1"/>
          <p:nvPr/>
        </p:nvSpPr>
        <p:spPr>
          <a:xfrm>
            <a:off x="-3333404" y="-64008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J:\TYR 2019 05 OCTOBRE SAUVEGARDE COMPLETE\TYR 2019 Sauvegarde OK OK OK\TYR photos 02 octobre\Zone 51\GOPR0414 Zoom.JPG" id="205" name="Google Shape;205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60093" y="1816871"/>
            <a:ext cx="1800000" cy="2526342"/>
          </a:xfrm>
          <a:prstGeom prst="rect">
            <a:avLst/>
          </a:prstGeom>
          <a:noFill/>
          <a:ln cap="flat" cmpd="sng" w="34925">
            <a:solidFill>
              <a:srgbClr val="1F497D"/>
            </a:solidFill>
            <a:prstDash val="solid"/>
            <a:miter lim="800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/>
          <p:nvPr/>
        </p:nvSpPr>
        <p:spPr>
          <a:xfrm>
            <a:off x="981757" y="259832"/>
            <a:ext cx="7796483" cy="6400048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 principale à la découverte de l'archéologie sous-marine" id="211" name="Google Shape;21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48494" y="1712373"/>
            <a:ext cx="5263008" cy="349496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4"/>
          <p:cNvSpPr txBox="1"/>
          <p:nvPr>
            <p:ph idx="11" type="ftr"/>
          </p:nvPr>
        </p:nvSpPr>
        <p:spPr>
          <a:xfrm>
            <a:off x="3028950" y="629539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Eric Bouchet / Jean SICRE CRA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/>
              <a:t>FFESSM PM Occitanie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Thèm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